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2"/>
  </p:sldMasterIdLst>
  <p:notesMasterIdLst>
    <p:notesMasterId r:id="rId32"/>
  </p:notesMasterIdLst>
  <p:handoutMasterIdLst>
    <p:handoutMasterId r:id="rId33"/>
  </p:handoutMasterIdLst>
  <p:sldIdLst>
    <p:sldId id="256" r:id="rId3"/>
    <p:sldId id="496" r:id="rId4"/>
    <p:sldId id="539" r:id="rId5"/>
    <p:sldId id="540" r:id="rId6"/>
    <p:sldId id="541" r:id="rId7"/>
    <p:sldId id="542" r:id="rId8"/>
    <p:sldId id="543" r:id="rId9"/>
    <p:sldId id="544" r:id="rId10"/>
    <p:sldId id="545" r:id="rId11"/>
    <p:sldId id="546" r:id="rId12"/>
    <p:sldId id="563" r:id="rId13"/>
    <p:sldId id="547" r:id="rId14"/>
    <p:sldId id="548" r:id="rId15"/>
    <p:sldId id="549" r:id="rId16"/>
    <p:sldId id="550" r:id="rId17"/>
    <p:sldId id="551" r:id="rId18"/>
    <p:sldId id="552" r:id="rId19"/>
    <p:sldId id="553" r:id="rId20"/>
    <p:sldId id="564" r:id="rId21"/>
    <p:sldId id="554" r:id="rId22"/>
    <p:sldId id="555" r:id="rId23"/>
    <p:sldId id="556" r:id="rId24"/>
    <p:sldId id="557" r:id="rId25"/>
    <p:sldId id="558" r:id="rId26"/>
    <p:sldId id="559" r:id="rId27"/>
    <p:sldId id="560" r:id="rId28"/>
    <p:sldId id="561" r:id="rId29"/>
    <p:sldId id="562" r:id="rId30"/>
    <p:sldId id="495" r:id="rId31"/>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DDEFF"/>
    <a:srgbClr val="65C4FF"/>
    <a:srgbClr val="4FBCFF"/>
    <a:srgbClr val="43B7FF"/>
    <a:srgbClr val="81C0FF"/>
    <a:srgbClr val="E5F2FF"/>
    <a:srgbClr val="99CCFF"/>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434" autoAdjust="0"/>
  </p:normalViewPr>
  <p:slideViewPr>
    <p:cSldViewPr>
      <p:cViewPr varScale="1">
        <p:scale>
          <a:sx n="162" d="100"/>
          <a:sy n="162" d="100"/>
        </p:scale>
        <p:origin x="1656" y="114"/>
      </p:cViewPr>
      <p:guideLst>
        <p:guide orient="horz" pos="2160"/>
        <p:guide pos="2880"/>
      </p:guideLst>
    </p:cSldViewPr>
  </p:slideViewPr>
  <p:notesTextViewPr>
    <p:cViewPr>
      <p:scale>
        <a:sx n="1" d="1"/>
        <a:sy n="1" d="1"/>
      </p:scale>
      <p:origin x="0" y="0"/>
    </p:cViewPr>
  </p:notesTextViewPr>
  <p:notesViewPr>
    <p:cSldViewPr>
      <p:cViewPr varScale="1">
        <p:scale>
          <a:sx n="111" d="100"/>
          <a:sy n="111" d="100"/>
        </p:scale>
        <p:origin x="-5058"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163" cy="51109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2726" y="0"/>
            <a:ext cx="3078163" cy="511096"/>
          </a:xfrm>
          <a:prstGeom prst="rect">
            <a:avLst/>
          </a:prstGeom>
        </p:spPr>
        <p:txBody>
          <a:bodyPr vert="horz" lIns="91440" tIns="45720" rIns="91440" bIns="45720" rtlCol="0"/>
          <a:lstStyle>
            <a:lvl1pPr algn="r">
              <a:defRPr sz="1200"/>
            </a:lvl1pPr>
          </a:lstStyle>
          <a:p>
            <a:fld id="{E54ACE01-70B7-41C0-AFBE-1E84DE14DFDB}" type="datetimeFigureOut">
              <a:rPr lang="de-DE" smtClean="0"/>
              <a:t>20.03.2019</a:t>
            </a:fld>
            <a:endParaRPr lang="de-DE"/>
          </a:p>
        </p:txBody>
      </p:sp>
      <p:sp>
        <p:nvSpPr>
          <p:cNvPr id="4" name="Fußzeilenplatzhalter 3"/>
          <p:cNvSpPr>
            <a:spLocks noGrp="1"/>
          </p:cNvSpPr>
          <p:nvPr>
            <p:ph type="ftr" sz="quarter" idx="2"/>
          </p:nvPr>
        </p:nvSpPr>
        <p:spPr>
          <a:xfrm>
            <a:off x="1" y="9718756"/>
            <a:ext cx="3078163" cy="51109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2726" y="9718756"/>
            <a:ext cx="3078163" cy="511096"/>
          </a:xfrm>
          <a:prstGeom prst="rect">
            <a:avLst/>
          </a:prstGeom>
        </p:spPr>
        <p:txBody>
          <a:bodyPr vert="horz" lIns="91440" tIns="45720" rIns="91440" bIns="45720" rtlCol="0" anchor="b"/>
          <a:lstStyle>
            <a:lvl1pPr algn="r">
              <a:defRPr sz="1200"/>
            </a:lvl1pPr>
          </a:lstStyle>
          <a:p>
            <a:fld id="{05A46CFE-CA02-4A32-91CE-588413F588AD}" type="slidenum">
              <a:rPr lang="de-DE" smtClean="0"/>
              <a:t>‹Nr.›</a:t>
            </a:fld>
            <a:endParaRPr lang="de-DE"/>
          </a:p>
        </p:txBody>
      </p:sp>
    </p:spTree>
    <p:extLst>
      <p:ext uri="{BB962C8B-B14F-4D97-AF65-F5344CB8AC3E}">
        <p14:creationId xmlns:p14="http://schemas.microsoft.com/office/powerpoint/2010/main" val="240102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572"/>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3" y="0"/>
            <a:ext cx="3077739" cy="511572"/>
          </a:xfrm>
          <a:prstGeom prst="rect">
            <a:avLst/>
          </a:prstGeom>
        </p:spPr>
        <p:txBody>
          <a:bodyPr vert="horz" lIns="99057" tIns="49528" rIns="99057" bIns="49528" rtlCol="0"/>
          <a:lstStyle>
            <a:lvl1pPr algn="r">
              <a:defRPr sz="1300"/>
            </a:lvl1pPr>
          </a:lstStyle>
          <a:p>
            <a:fld id="{CD0C4AB8-25BE-445F-8073-7AAC05BD37FF}" type="datetimeFigureOut">
              <a:rPr lang="en-US" smtClean="0"/>
              <a:pPr/>
              <a:t>3/20/2019</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859934"/>
            <a:ext cx="5681980" cy="4604147"/>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18091"/>
            <a:ext cx="3077739" cy="511572"/>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18091"/>
            <a:ext cx="3077739" cy="511572"/>
          </a:xfrm>
          <a:prstGeom prst="rect">
            <a:avLst/>
          </a:prstGeom>
        </p:spPr>
        <p:txBody>
          <a:bodyPr vert="horz" lIns="99057" tIns="49528" rIns="99057" bIns="49528" rtlCol="0" anchor="b"/>
          <a:lstStyle>
            <a:lvl1pPr algn="r">
              <a:defRPr sz="1300"/>
            </a:lvl1pPr>
          </a:lstStyle>
          <a:p>
            <a:fld id="{ED566074-CEC2-4EBF-B1F3-E97A96BEB2E0}" type="slidenum">
              <a:rPr lang="en-US" smtClean="0"/>
              <a:pPr/>
              <a:t>‹Nr.›</a:t>
            </a:fld>
            <a:endParaRPr lang="en-US"/>
          </a:p>
        </p:txBody>
      </p:sp>
    </p:spTree>
    <p:extLst>
      <p:ext uri="{BB962C8B-B14F-4D97-AF65-F5344CB8AC3E}">
        <p14:creationId xmlns:p14="http://schemas.microsoft.com/office/powerpoint/2010/main" val="24982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pt-PT" sz="1300" dirty="0"/>
          </a:p>
        </p:txBody>
      </p:sp>
      <p:sp>
        <p:nvSpPr>
          <p:cNvPr id="6" name="Slide Image Placeholder 5"/>
          <p:cNvSpPr>
            <a:spLocks noGrp="1" noRot="1" noChangeAspect="1"/>
          </p:cNvSpPr>
          <p:nvPr>
            <p:ph type="sldImg"/>
          </p:nvPr>
        </p:nvSpPr>
        <p:spPr>
          <a:xfrm>
            <a:off x="422275" y="515938"/>
            <a:ext cx="3517900" cy="2640012"/>
          </a:xfrm>
        </p:spPr>
      </p:sp>
    </p:spTree>
    <p:extLst>
      <p:ext uri="{BB962C8B-B14F-4D97-AF65-F5344CB8AC3E}">
        <p14:creationId xmlns:p14="http://schemas.microsoft.com/office/powerpoint/2010/main" val="1350983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m branco">
    <p:bg>
      <p:bgPr>
        <a:solidFill>
          <a:schemeClr val="tx1"/>
        </a:solidFill>
        <a:effectLst/>
      </p:bgPr>
    </p:bg>
    <p:spTree>
      <p:nvGrpSpPr>
        <p:cNvPr id="1" name=""/>
        <p:cNvGrpSpPr/>
        <p:nvPr/>
      </p:nvGrpSpPr>
      <p:grpSpPr>
        <a:xfrm>
          <a:off x="0" y="0"/>
          <a:ext cx="0" cy="0"/>
          <a:chOff x="0" y="0"/>
          <a:chExt cx="0" cy="0"/>
        </a:xfrm>
      </p:grpSpPr>
      <p:pic>
        <p:nvPicPr>
          <p:cNvPr id="8" name="Picture 27" descr="HD-ShadowLong.png"/>
          <p:cNvPicPr>
            <a:picLocks noChangeAspect="1"/>
          </p:cNvPicPr>
          <p:nvPr userDrawn="1"/>
        </p:nvPicPr>
        <p:blipFill rotWithShape="1">
          <a:blip r:embed="rId2" cstate="screen">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9" name="Picture 28" descr="HD-ShadowShort.png"/>
          <p:cNvPicPr>
            <a:picLocks noChangeAspect="1"/>
          </p:cNvPicPr>
          <p:nvPr userDrawn="1"/>
        </p:nvPicPr>
        <p:blipFill rotWithShape="1">
          <a:blip r:embed="rId3" cstate="screen">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0" name="Rectangle 29"/>
          <p:cNvSpPr/>
          <p:nvPr userDrawn="1"/>
        </p:nvSpPr>
        <p:spPr>
          <a:xfrm>
            <a:off x="0" y="609600"/>
            <a:ext cx="7567140" cy="136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30"/>
          <p:cNvSpPr/>
          <p:nvPr userDrawn="1"/>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hasCustomPrompt="1"/>
          </p:nvPr>
        </p:nvSpPr>
        <p:spPr>
          <a:xfrm>
            <a:off x="531639" y="753228"/>
            <a:ext cx="6896534" cy="1080938"/>
          </a:xfrm>
        </p:spPr>
        <p:txBody>
          <a:bodyPr/>
          <a:lstStyle>
            <a:lvl1pPr>
              <a:defRPr/>
            </a:lvl1pPr>
          </a:lstStyle>
          <a:p>
            <a:r>
              <a:rPr lang="pt-PT" dirty="0" smtClean="0"/>
              <a:t>Titelzeile</a:t>
            </a:r>
            <a:endParaRPr lang="en-US" dirty="0"/>
          </a:p>
        </p:txBody>
      </p:sp>
      <p:sp>
        <p:nvSpPr>
          <p:cNvPr id="15" name="Content Placeholder 2"/>
          <p:cNvSpPr>
            <a:spLocks noGrp="1"/>
          </p:cNvSpPr>
          <p:nvPr>
            <p:ph idx="1"/>
          </p:nvPr>
        </p:nvSpPr>
        <p:spPr>
          <a:xfrm>
            <a:off x="533400" y="2336873"/>
            <a:ext cx="6887389" cy="359931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6" name="Date Placeholder 3"/>
          <p:cNvSpPr>
            <a:spLocks noGrp="1"/>
          </p:cNvSpPr>
          <p:nvPr>
            <p:ph type="dt" sz="half" idx="10"/>
          </p:nvPr>
        </p:nvSpPr>
        <p:spPr>
          <a:xfrm>
            <a:off x="5367881" y="5936188"/>
            <a:ext cx="2057400" cy="365125"/>
          </a:xfrm>
        </p:spPr>
        <p:txBody>
          <a:bodyPr/>
          <a:lstStyle/>
          <a:p>
            <a:fld id="{46AD77B8-1627-46D1-9CDC-171253A6F9B8}" type="datetime1">
              <a:rPr lang="en-US" smtClean="0">
                <a:solidFill>
                  <a:prstClr val="black">
                    <a:tint val="75000"/>
                  </a:prstClr>
                </a:solidFill>
              </a:rPr>
              <a:t>3/20/2019</a:t>
            </a:fld>
            <a:endParaRPr lang="en-US">
              <a:solidFill>
                <a:prstClr val="black">
                  <a:tint val="75000"/>
                </a:prstClr>
              </a:solidFill>
            </a:endParaRPr>
          </a:p>
        </p:txBody>
      </p:sp>
      <p:sp>
        <p:nvSpPr>
          <p:cNvPr id="17" name="Footer Placeholder 4"/>
          <p:cNvSpPr>
            <a:spLocks noGrp="1"/>
          </p:cNvSpPr>
          <p:nvPr>
            <p:ph type="ftr" sz="quarter" idx="11"/>
          </p:nvPr>
        </p:nvSpPr>
        <p:spPr>
          <a:xfrm>
            <a:off x="533400" y="5936189"/>
            <a:ext cx="4834673" cy="365125"/>
          </a:xfrm>
        </p:spPr>
        <p:txBody>
          <a:bodyPr/>
          <a:lstStyle/>
          <a:p>
            <a:endParaRPr lang="en-US">
              <a:solidFill>
                <a:prstClr val="black">
                  <a:tint val="75000"/>
                </a:prstClr>
              </a:solidFill>
            </a:endParaRPr>
          </a:p>
        </p:txBody>
      </p:sp>
      <p:sp>
        <p:nvSpPr>
          <p:cNvPr id="18" name="Slide Number Placeholder 5"/>
          <p:cNvSpPr>
            <a:spLocks noGrp="1"/>
          </p:cNvSpPr>
          <p:nvPr>
            <p:ph type="sldNum" sz="quarter" idx="12"/>
          </p:nvPr>
        </p:nvSpPr>
        <p:spPr>
          <a:xfrm>
            <a:off x="7848600" y="753228"/>
            <a:ext cx="1157674" cy="1090789"/>
          </a:xfrm>
        </p:spPr>
        <p:txBody>
          <a:bodyPr/>
          <a:lstStyle>
            <a:lvl1pPr algn="ctr">
              <a:defRPr>
                <a:solidFill>
                  <a:schemeClr val="bg1"/>
                </a:solidFill>
              </a:defRPr>
            </a:lvl1pPr>
          </a:lstStyle>
          <a:p>
            <a:fld id="{EFED3CB9-049B-4F4F-82D1-8A95299C975C}" type="slidenum">
              <a:rPr lang="en-US" smtClean="0"/>
              <a:pPr/>
              <a:t>‹Nr.›</a:t>
            </a:fld>
            <a:endParaRPr lang="en-US" dirty="0"/>
          </a:p>
        </p:txBody>
      </p:sp>
    </p:spTree>
    <p:extLst>
      <p:ext uri="{BB962C8B-B14F-4D97-AF65-F5344CB8AC3E}">
        <p14:creationId xmlns:p14="http://schemas.microsoft.com/office/powerpoint/2010/main" val="33298491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to">
    <p:bg>
      <p:bgPr>
        <a:solidFill>
          <a:schemeClr val="tx1"/>
        </a:solidFill>
        <a:effectLst/>
      </p:bgPr>
    </p:bg>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30" name="Rectangle 29"/>
          <p:cNvSpPr/>
          <p:nvPr/>
        </p:nvSpPr>
        <p:spPr>
          <a:xfrm>
            <a:off x="0" y="609600"/>
            <a:ext cx="7567140" cy="136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vl1pPr>
          </a:lstStyle>
          <a:p>
            <a:r>
              <a:rPr lang="pt-PT" dirty="0" smtClean="0"/>
              <a:t>Zum Bearbeiten klicken</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46AD77B8-1627-46D1-9CDC-171253A6F9B8}" type="datetime1">
              <a:rPr lang="en-US" smtClean="0">
                <a:solidFill>
                  <a:prstClr val="black">
                    <a:tint val="75000"/>
                  </a:prstClr>
                </a:solidFill>
              </a:r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ctr">
              <a:defRPr>
                <a:solidFill>
                  <a:schemeClr val="bg1"/>
                </a:solidFill>
              </a:defRPr>
            </a:lvl1pPr>
          </a:lstStyle>
          <a:p>
            <a:fld id="{EFED3CB9-049B-4F4F-82D1-8A95299C975C}" type="slidenum">
              <a:rPr lang="en-US" smtClean="0"/>
              <a:pPr/>
              <a:t>‹Nr.›</a:t>
            </a:fld>
            <a:endParaRPr lang="en-US" dirty="0"/>
          </a:p>
        </p:txBody>
      </p:sp>
    </p:spTree>
    <p:extLst>
      <p:ext uri="{BB962C8B-B14F-4D97-AF65-F5344CB8AC3E}">
        <p14:creationId xmlns:p14="http://schemas.microsoft.com/office/powerpoint/2010/main" val="1016625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4" cstate="print">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PT" dirty="0" smtClean="0"/>
              <a:t>Zum Bearbeiten klicken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PT" dirty="0" smtClean="0"/>
              <a:t>Klicken Sie um die Syles zu bearbeiten</a:t>
            </a:r>
          </a:p>
          <a:p>
            <a:pPr lvl="1"/>
            <a:r>
              <a:rPr lang="pt-PT" dirty="0" smtClean="0"/>
              <a:t>Zweite Ebene</a:t>
            </a:r>
          </a:p>
          <a:p>
            <a:pPr lvl="2"/>
            <a:r>
              <a:rPr lang="pt-PT" dirty="0" smtClean="0"/>
              <a:t>Dritte Ebene</a:t>
            </a:r>
          </a:p>
          <a:p>
            <a:pPr lvl="3"/>
            <a:r>
              <a:rPr lang="pt-PT" dirty="0" smtClean="0"/>
              <a:t>Vierte Ebene</a:t>
            </a:r>
          </a:p>
          <a:p>
            <a:pPr lvl="4"/>
            <a:r>
              <a:rPr lang="pt-PT" dirty="0" smtClean="0"/>
              <a:t>Fünfte Ebene</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E698A6-DD9E-4620-91AF-9641B9F9443C}" type="datetime1">
              <a:rPr lang="en-US" smtClean="0">
                <a:solidFill>
                  <a:prstClr val="black">
                    <a:tint val="75000"/>
                  </a:prstClr>
                </a:solidFill>
              </a:rPr>
              <a:t>3/20/2019</a:t>
            </a:fld>
            <a:endParaRPr lang="en-US">
              <a:solidFill>
                <a:prstClr val="black">
                  <a:tint val="75000"/>
                </a:prstClr>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91186240"/>
      </p:ext>
    </p:extLst>
  </p:cSld>
  <p:clrMap bg1="dk1" tx1="lt1" bg2="dk2" tx2="lt2" accent1="accent1" accent2="accent2" accent3="accent3" accent4="accent4" accent5="accent5" accent6="accent6" hlink="hlink" folHlink="folHlink"/>
  <p:sldLayoutIdLst>
    <p:sldLayoutId id="2147483681" r:id="rId1"/>
    <p:sldLayoutId id="2147483676" r:id="rId2"/>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youtube.com/watch?v=HjvL4zNLOGw" TargetMode="External"/><Relationship Id="rId4" Type="http://schemas.openxmlformats.org/officeDocument/2006/relationships/hyperlink" Target="https://www.bienen-zur-gesundheit.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iccf20.net/"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iccf21.com/slides-oral-presentations"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www.iccf21.com/videos-oral-presentation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wcec.uno/resources/WCEC_Agenda.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ldreaction.net/der-mythos-von-der-bedeutung-der-grundlagenforschung.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rive.google.com/a/community.unipa.it/file/d/0B1_tFmz65k8BOE9iazZ1bW9LN0xFQXhKOFJ4bzgtNXNJeGtz/view?pref=2&amp;pli=1" TargetMode="External"/><Relationship Id="rId3" Type="http://schemas.openxmlformats.org/officeDocument/2006/relationships/hyperlink" Target="https://www.researchgate.net/publication/330601653_E-Cat_SK_and_long-range_particle_interactions/download" TargetMode="External"/><Relationship Id="rId7" Type="http://schemas.openxmlformats.org/officeDocument/2006/relationships/hyperlink" Target="http://brilliantlightpower.com/book-download-and-streaming/" TargetMode="External"/><Relationship Id="rId2" Type="http://schemas.openxmlformats.org/officeDocument/2006/relationships/hyperlink" Target="https://coldreaction.net/" TargetMode="External"/><Relationship Id="rId1" Type="http://schemas.openxmlformats.org/officeDocument/2006/relationships/slideLayout" Target="../slideLayouts/slideLayout2.xml"/><Relationship Id="rId6" Type="http://schemas.openxmlformats.org/officeDocument/2006/relationships/hyperlink" Target="https://brilliantlightpower.com/atomic-theory/" TargetMode="External"/><Relationship Id="rId5" Type="http://schemas.openxmlformats.org/officeDocument/2006/relationships/hyperlink" Target="http://studylib.net/doc/18783110/nuclear-spallation-and-neutron-capture-induced-by-pondero..." TargetMode="External"/><Relationship Id="rId4" Type="http://schemas.openxmlformats.org/officeDocument/2006/relationships/hyperlink" Target="https://arxiv.org/ftp/arxiv/papers/1504/1504.01261.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newenergytimes.com/v2/library/2007/2007HublerG-AnomalousEffects.pdf" TargetMode="External"/><Relationship Id="rId3" Type="http://schemas.openxmlformats.org/officeDocument/2006/relationships/hyperlink" Target="http://brillouinenergy.com/science/lenr-peer-reviewed-papers/" TargetMode="External"/><Relationship Id="rId7" Type="http://schemas.openxmlformats.org/officeDocument/2006/relationships/hyperlink" Target="http://newenergytimes.com/v2/library/2008/2008Krivit-CurrentScience.pdf" TargetMode="External"/><Relationship Id="rId2" Type="http://schemas.openxmlformats.org/officeDocument/2006/relationships/hyperlink" Target="http://vixra.org/pdf/1809.0575v1.pdf" TargetMode="External"/><Relationship Id="rId1" Type="http://schemas.openxmlformats.org/officeDocument/2006/relationships/slideLayout" Target="../slideLayouts/slideLayout2.xml"/><Relationship Id="rId6" Type="http://schemas.openxmlformats.org/officeDocument/2006/relationships/hyperlink" Target="http://newenergytimes.com/v2/library/2010/2010Storms-StatusOfColdFusion.pdf" TargetMode="External"/><Relationship Id="rId5" Type="http://schemas.openxmlformats.org/officeDocument/2006/relationships/hyperlink" Target="https://www.researchgate.net/publication/242327687_SPAWAR_Systems_Center-Pacific_PdD_CoDeposition_Research_Overview_of_Refereed_LENR_Publications" TargetMode="External"/><Relationship Id="rId4" Type="http://schemas.openxmlformats.org/officeDocument/2006/relationships/hyperlink" Target="http://brillouinenergy.com/wp-content/uploads/2015/07/Highly-reproducible-LENR-experiments-using-dual-laser-stimulatio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59500133"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climate.nasa.gov/news/864/" TargetMode="External"/><Relationship Id="rId13" Type="http://schemas.openxmlformats.org/officeDocument/2006/relationships/hyperlink" Target="http://www.e-catworld.com/2016/05/16/mat-lewan-meets-rossi-in-sweden-rossi-bidding-on-factory-for-quarkx-production/" TargetMode="External"/><Relationship Id="rId3" Type="http://schemas.openxmlformats.org/officeDocument/2006/relationships/hyperlink" Target="http://workshop.wonderevents.fr/" TargetMode="External"/><Relationship Id="rId7" Type="http://schemas.openxmlformats.org/officeDocument/2006/relationships/hyperlink" Target="NASA/NASA%20Subsonic%20Ultra%20Green%20Aircraft%20Research.pdf" TargetMode="External"/><Relationship Id="rId12" Type="http://schemas.openxmlformats.org/officeDocument/2006/relationships/hyperlink" Target="http://www.e-catworld.com/2016/01/20/rossi-sees-e-cat-x-making-impact-in-automotive-field/" TargetMode="External"/><Relationship Id="rId17" Type="http://schemas.openxmlformats.org/officeDocument/2006/relationships/hyperlink" Target="https://animpossibleinvention.com/2019/01/16/the-moment-of-truth-is-getting-close-with-launch-on-january-31st/" TargetMode="External"/><Relationship Id="rId2" Type="http://schemas.openxmlformats.org/officeDocument/2006/relationships/hyperlink" Target="http://www.e-catworld.com/2014/12/04/q-a-with-michel-vandenberge-of-lenr-cities-regarding-airbus-letter-of-intent/" TargetMode="External"/><Relationship Id="rId16" Type="http://schemas.openxmlformats.org/officeDocument/2006/relationships/hyperlink" Target="http://www.ecatskdemo.com/" TargetMode="External"/><Relationship Id="rId1" Type="http://schemas.openxmlformats.org/officeDocument/2006/relationships/slideLayout" Target="../slideLayouts/slideLayout2.xml"/><Relationship Id="rId6" Type="http://schemas.openxmlformats.org/officeDocument/2006/relationships/hyperlink" Target="https://depatisnet.dpma.de/DepatisNet/depatisnet?window=1&amp;space=menu&amp;content=treffer&amp;action=pdf&amp;docid=EP000003047488B1&amp;Cl=14&amp;Bi=1&amp;Ab=&amp;De=2&amp;Dr=22&amp;Pts=&amp;Pa=&amp;We=&amp;Sr=&amp;Eam=&amp;Cor=&amp;Aa=&amp;so=asc&amp;sf=pd&amp;firstdoc=8&amp;NrFaxPages=23&amp;pdfpage=1&amp;xxxfull=1" TargetMode="External"/><Relationship Id="rId11" Type="http://schemas.openxmlformats.org/officeDocument/2006/relationships/hyperlink" Target="https://depatisnet.dpma.de/DepatisNet/depatisnet?action=pdf&amp;docid=US000009115913B1" TargetMode="External"/><Relationship Id="rId5" Type="http://schemas.openxmlformats.org/officeDocument/2006/relationships/hyperlink" Target="http://www.iscmns.org/work13/" TargetMode="External"/><Relationship Id="rId15" Type="http://schemas.openxmlformats.org/officeDocument/2006/relationships/hyperlink" Target="https://ecat.com/news/ecat-qx-presentation-in-stockholm" TargetMode="External"/><Relationship Id="rId10" Type="http://schemas.openxmlformats.org/officeDocument/2006/relationships/hyperlink" Target="http://coldfusion3.com/blog/brillouin-inventor-shares-some-interesting-thoughts-on-lenr" TargetMode="External"/><Relationship Id="rId4" Type="http://schemas.openxmlformats.org/officeDocument/2006/relationships/hyperlink" Target="http://www.iscmns.org/work12/" TargetMode="External"/><Relationship Id="rId9" Type="http://schemas.openxmlformats.org/officeDocument/2006/relationships/hyperlink" Target="https://depatisnet.dpma.de/DepatisNet/depatisnet?action=pdf&amp;docid=WO002017155520A1" TargetMode="External"/><Relationship Id="rId14" Type="http://schemas.openxmlformats.org/officeDocument/2006/relationships/hyperlink" Target="https://arxiv.org/pdf/1502.01474.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cat.com/ecat-products/ecat-ener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ZRm1N1LPibY" TargetMode="External"/><Relationship Id="rId13" Type="http://schemas.openxmlformats.org/officeDocument/2006/relationships/hyperlink" Target="https://purratio.ag/pdf/SOLFIRE_KALTE%20FUSION_Deutsch.pdf" TargetMode="External"/><Relationship Id="rId3" Type="http://schemas.openxmlformats.org/officeDocument/2006/relationships/hyperlink" Target="http://www.norrontfusion.com/" TargetMode="External"/><Relationship Id="rId7" Type="http://schemas.openxmlformats.org/officeDocument/2006/relationships/hyperlink" Target="http://coldfusionnow.org/wp-content/uploads/2012/07/LENR_CARS_NChauvin_ILENRS-12x.pdf" TargetMode="External"/><Relationship Id="rId12" Type="http://schemas.openxmlformats.org/officeDocument/2006/relationships/hyperlink" Target="http://www.focus.de/wissen/technik/atomkraft/auto-und-technik-wer-zuendet-das-sonnenfeuer-zuerst_id_3569003.html" TargetMode="External"/><Relationship Id="rId17" Type="http://schemas.openxmlformats.org/officeDocument/2006/relationships/hyperlink" Target="https://www.youtube.com/watch?v=VefCEaLAkRw" TargetMode="External"/><Relationship Id="rId2" Type="http://schemas.openxmlformats.org/officeDocument/2006/relationships/hyperlink" Target="https://depatisnet.dpma.de/DepatisNet/depatisnet?window=1&amp;space=menu&amp;content=treffer&amp;action=pdf&amp;docid=WO002018093312A1&amp;Cl=19&amp;Bi=1&amp;Ab=&amp;De=3&amp;Dr=22&amp;Pts=&amp;Pa=&amp;We=&amp;Sr=26&amp;Eam=&amp;Cor=&amp;Aa=&amp;so=asc&amp;sf=vn&amp;firstdoc=13&amp;NrFaxPages=29&amp;pdfpage=1&amp;xxxfull=1" TargetMode="External"/><Relationship Id="rId16" Type="http://schemas.openxmlformats.org/officeDocument/2006/relationships/hyperlink" Target="http://news.newenergytimes.net/2016/07/13/mitsubishi-heavy-industries-continues-efforts-to-commercialize-lenrs/" TargetMode="External"/><Relationship Id="rId1" Type="http://schemas.openxmlformats.org/officeDocument/2006/relationships/slideLayout" Target="../slideLayouts/slideLayout2.xml"/><Relationship Id="rId6" Type="http://schemas.openxmlformats.org/officeDocument/2006/relationships/hyperlink" Target="http://atom-ecology.russgeorge.net/2017/01/19/ultra-dense-fusion-physicsenergy-magnum-opus/" TargetMode="External"/><Relationship Id="rId11" Type="http://schemas.openxmlformats.org/officeDocument/2006/relationships/hyperlink" Target="http://www.purratio.ag/html/willkommen.html" TargetMode="External"/><Relationship Id="rId5" Type="http://schemas.openxmlformats.org/officeDocument/2006/relationships/hyperlink" Target="https://coldreaction.net/" TargetMode="External"/><Relationship Id="rId15" Type="http://schemas.openxmlformats.org/officeDocument/2006/relationships/hyperlink" Target="http://news.newenergytimes.net/2017/03/13/japan-first-nation-to-commit-to-long-term-lenr-research/" TargetMode="External"/><Relationship Id="rId10" Type="http://schemas.openxmlformats.org/officeDocument/2006/relationships/hyperlink" Target="https://depatisnet.dpma.de/DepatisNet/depatisnet?window=1&amp;space=menu&amp;content=treffer&amp;action=pdf&amp;docid=US020130263597A1&amp;Cl=14&amp;Bi=1&amp;Ab=1&amp;De=10&amp;Dr=2&amp;Pts=&amp;Pa=&amp;We=&amp;Sr=&amp;Eam=&amp;Cor=&amp;Aa=&amp;so=asc&amp;sf=vn&amp;firstdoc=1&amp;NrFaxPages=15&amp;pdfpage=1&amp;xxxfull=1" TargetMode="External"/><Relationship Id="rId4" Type="http://schemas.openxmlformats.org/officeDocument/2006/relationships/hyperlink" Target="https://link.springer.com/content/pdf/10.1007/s10876-018-1480-5.pdf" TargetMode="External"/><Relationship Id="rId9" Type="http://schemas.openxmlformats.org/officeDocument/2006/relationships/hyperlink" Target="http://lenr-cars.com/" TargetMode="External"/><Relationship Id="rId14" Type="http://schemas.openxmlformats.org/officeDocument/2006/relationships/hyperlink" Target="https://depatisnet.dpma.de/DepatisNet/depatisnet?window=1&amp;space=menu&amp;content=treffer&amp;action=pdf&amp;docid=EP000001924387B1&amp;Cl=4&amp;Bi=1&amp;Ab=&amp;De=2&amp;Dr=7&amp;Pts=&amp;Pa=&amp;We=&amp;Sr=&amp;Eam=&amp;Cor=&amp;Aa=&amp;so=asc&amp;sf=vn&amp;firstdoc=9&amp;NrFaxPages=8&amp;pdfpage=1&amp;xxxfull=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reakthroughenergycoalition.com/en/" TargetMode="External"/><Relationship Id="rId2" Type="http://schemas.openxmlformats.org/officeDocument/2006/relationships/hyperlink" Target="http://www.pv-magazine.de/nachrichten/details/beitrag/die-energie-revolution-ist-da_100019180/" TargetMode="External"/><Relationship Id="rId1" Type="http://schemas.openxmlformats.org/officeDocument/2006/relationships/slideLayout" Target="../slideLayouts/slideLayout2.xml"/><Relationship Id="rId6" Type="http://schemas.openxmlformats.org/officeDocument/2006/relationships/hyperlink" Target="http://ecomento.tv/2016/03/09/renault-nissan-chef-ghosn-elektroauto-die-einzige-loesung-fuer-emissionsproblematik/" TargetMode="External"/><Relationship Id="rId5" Type="http://schemas.openxmlformats.org/officeDocument/2006/relationships/hyperlink" Target="http://sverigesradio.se/sida/artikel.aspx?programid=2108&amp;artikel=5383458" TargetMode="External"/><Relationship Id="rId4" Type="http://schemas.openxmlformats.org/officeDocument/2006/relationships/hyperlink" Target="http://www.manager-magazin.de/politik/weltwirtschaft/a-1078983.html"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breakthroughenergycoalition.com/en/" TargetMode="External"/><Relationship Id="rId3" Type="http://schemas.openxmlformats.org/officeDocument/2006/relationships/hyperlink" Target="http://revolution-green.com/wp-content/uploads/2013/12/188229945-Elforsk-English-02-1.pdf" TargetMode="External"/><Relationship Id="rId7" Type="http://schemas.openxmlformats.org/officeDocument/2006/relationships/hyperlink" Target="https://de.wikipedia.org/wiki/Mark_Zuckerberg" TargetMode="External"/><Relationship Id="rId12" Type="http://schemas.openxmlformats.org/officeDocument/2006/relationships/hyperlink" Target="https://www.google.com/url?sa=t&amp;rct=j&amp;q=&amp;esrc=s&amp;source=web&amp;cd=2&amp;ved=2ahUKEwje0ZvpoeHfAhXSyYUKHZX0AsEQFjABegQICBAB&amp;url=http://coldreaction.net/get_file.php?id%3D31710319%26vnr%3D134038&amp;usg=AOvVaw1Xc97tVygMpSTwPc5APYyT" TargetMode="External"/><Relationship Id="rId2" Type="http://schemas.openxmlformats.org/officeDocument/2006/relationships/hyperlink" Target="http://www.svt.se/nyheter/vetenskap/kall-fusion-utreds-som-ersattning-for-karnkraften" TargetMode="External"/><Relationship Id="rId1" Type="http://schemas.openxmlformats.org/officeDocument/2006/relationships/slideLayout" Target="../slideLayouts/slideLayout2.xml"/><Relationship Id="rId6" Type="http://schemas.openxmlformats.org/officeDocument/2006/relationships/hyperlink" Target="https://de.wikipedia.org/wiki/Richard_Branson" TargetMode="External"/><Relationship Id="rId11" Type="http://schemas.openxmlformats.org/officeDocument/2006/relationships/hyperlink" Target="http://coldfusion3.com/blog/bill-gates%E2%80%99-league-of-billionaires-will-spend-1-billion-on-energy-research" TargetMode="External"/><Relationship Id="rId5" Type="http://schemas.openxmlformats.org/officeDocument/2006/relationships/hyperlink" Target="https://de.wikipedia.org/wiki/George_Soros" TargetMode="External"/><Relationship Id="rId10" Type="http://schemas.openxmlformats.org/officeDocument/2006/relationships/hyperlink" Target="https://thenewfire.wordpress.com/bill-gates-sponsored-cold-fusion-research-at-texas-tech-university-with-us-6-million/" TargetMode="External"/><Relationship Id="rId4" Type="http://schemas.openxmlformats.org/officeDocument/2006/relationships/hyperlink" Target="http://www.everyday-feng-shui.de/feng-shui-news/bill-gates-investiert-in-kalte-fusion-lenr/" TargetMode="External"/><Relationship Id="rId9" Type="http://schemas.openxmlformats.org/officeDocument/2006/relationships/hyperlink" Target="http://www.manager-magazin.de/politik/weltwirtschaft/a-1078983.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ecat.org/2017/toyota-nissan-participating-japanese-lenr-resear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cat.com/news" TargetMode="External"/><Relationship Id="rId3" Type="http://schemas.openxmlformats.org/officeDocument/2006/relationships/image" Target="../media/image12.jpeg"/><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G5ZLqp1dX14" TargetMode="External"/><Relationship Id="rId3" Type="http://schemas.openxmlformats.org/officeDocument/2006/relationships/hyperlink" Target="http://brilliantlightpower.com/suncell/" TargetMode="External"/><Relationship Id="rId7" Type="http://schemas.openxmlformats.org/officeDocument/2006/relationships/image" Target="../media/image31.jpeg"/><Relationship Id="rId2" Type="http://schemas.openxmlformats.org/officeDocument/2006/relationships/hyperlink" Target="http://brilliantlightpower.com/" TargetMode="Externa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hyperlink" Target="http://brilliantlightpower.com/brilliant-light-powers-january-28-2016-fourth-public-demonstration/" TargetMode="External"/><Relationship Id="rId4" Type="http://schemas.openxmlformats.org/officeDocument/2006/relationships/image" Target="../media/image28.png"/><Relationship Id="rId9" Type="http://schemas.openxmlformats.org/officeDocument/2006/relationships/hyperlink" Target="https://www.youtube.com/watch?v=omUSfYuVT1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coldfusion3.com/blog/rossi-yes-the-e-cat-x-produces-electricity-directly" TargetMode="External"/><Relationship Id="rId4" Type="http://schemas.openxmlformats.org/officeDocument/2006/relationships/hyperlink" Target="Patente-%20und%20Offenlegungsschriften/US_20130263597_A1.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lenr-cars.com/index.php/technology/electric-vehicle"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lenr-cars.com/index.php/technology/electric-vehicle" TargetMode="External"/><Relationship Id="rId1" Type="http://schemas.openxmlformats.org/officeDocument/2006/relationships/slideLayout" Target="../slideLayouts/slideLayout2.xml"/><Relationship Id="rId4" Type="http://schemas.openxmlformats.org/officeDocument/2006/relationships/hyperlink" Target="https://vimeo.com/90557645"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newenergytimes.com/v2/inthenews/2015/20151200MHI-Tech-Rev-52-4-e524106.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r.slideshare.net/lewisglarsen/lattice-energy-llc-revolutionary-lenrs-could-power-future-aircraft-and-other-systems-feb-16-201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enen-zur-gesundheit.de/" TargetMode="External"/><Relationship Id="rId2" Type="http://schemas.openxmlformats.org/officeDocument/2006/relationships/hyperlink" Target="mailto:michael.ernst.mueller@eclipso.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hyperlink" Target="http://www.deutschlandfunk.de/gerangel-um-iter.676.de.html?dram:article_id=22018" TargetMode="External"/><Relationship Id="rId3" Type="http://schemas.openxmlformats.org/officeDocument/2006/relationships/hyperlink" Target="http://www.welt.de/wissenschaft/article12827553/Erdbebengefahr-fuer-deutsche-AKW-wird-unterschaetzt.html" TargetMode="External"/><Relationship Id="rId7" Type="http://schemas.openxmlformats.org/officeDocument/2006/relationships/hyperlink" Target="https://dual-fluid-reaktor.de/project/patent/" TargetMode="External"/><Relationship Id="rId2" Type="http://schemas.openxmlformats.org/officeDocument/2006/relationships/hyperlink" Target="https://umweltfairaendern.de/2015/08/spurensuche-militaerische-motive-der-atomenergie-die-atomforscher-kurt-diebner-und-erich-bagge/" TargetMode="External"/><Relationship Id="rId1" Type="http://schemas.openxmlformats.org/officeDocument/2006/relationships/slideLayout" Target="../slideLayouts/slideLayout2.xml"/><Relationship Id="rId6" Type="http://schemas.openxmlformats.org/officeDocument/2006/relationships/hyperlink" Target="https://dual-fluid-reaktor.de/technical/principle/" TargetMode="External"/><Relationship Id="rId11" Type="http://schemas.openxmlformats.org/officeDocument/2006/relationships/hyperlink" Target="https://de.wikipedia.org/wiki/Wendelstein_7-X" TargetMode="External"/><Relationship Id="rId5" Type="http://schemas.openxmlformats.org/officeDocument/2006/relationships/hyperlink" Target="https://www.bmu.de/download/nationales-entsorgungsprogramm/" TargetMode="External"/><Relationship Id="rId10" Type="http://schemas.openxmlformats.org/officeDocument/2006/relationships/hyperlink" Target="http://www.lockheedmartin.com/us/products/compact-fusion.html" TargetMode="External"/><Relationship Id="rId4" Type="http://schemas.openxmlformats.org/officeDocument/2006/relationships/hyperlink" Target="http://www.sueddeutsche.de/politik/atommuell-im-salzbergwerk-asse-im-eiltempo-gegen-den-einsturz-1.1578273" TargetMode="External"/><Relationship Id="rId9" Type="http://schemas.openxmlformats.org/officeDocument/2006/relationships/hyperlink" Target="http://www.sueddeutsche.de/wissen/kernfusion-fusionsreaktor-iter-wird-noch-teurer-1.25160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nea.it/it/Ufficio-Bruxelles/news/new-advancements-on-the-fleischmann-pons-effect-paving-the-way-for-a-potential-new-clean-renewable-energy-source/" TargetMode="External"/><Relationship Id="rId1" Type="http://schemas.openxmlformats.org/officeDocument/2006/relationships/slideLayout" Target="../slideLayouts/slideLayout2.xml"/><Relationship Id="rId5" Type="http://schemas.openxmlformats.org/officeDocument/2006/relationships/hyperlink" Target="http://www.e-catworld.com/2016/01/13/rossi-20-kw-e-cat-x-reactor-is-size-of-cigarette-packet/" TargetMode="External"/><Relationship Id="rId4" Type="http://schemas.openxmlformats.org/officeDocument/2006/relationships/hyperlink" Target="http://www.gppq.fct.pt/h2020/_docs/brochuras/nmpb/emerging-materials-report_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s://thenewfire.wordpress.com/deutschland-und-lenr-nicht-zweckmasig/" TargetMode="External"/><Relationship Id="rId2" Type="http://schemas.openxmlformats.org/officeDocument/2006/relationships/hyperlink" Target="https://thenewfire.files.wordpress.com/2016/06/dtra_investigation_of_nano-nuclear_reactions_in_condensed_matter_final_report.pdf" TargetMode="External"/><Relationship Id="rId1" Type="http://schemas.openxmlformats.org/officeDocument/2006/relationships/slideLayout" Target="../slideLayouts/slideLayout2.xml"/><Relationship Id="rId6" Type="http://schemas.openxmlformats.org/officeDocument/2006/relationships/hyperlink" Target="https://www.blackrock.com/investing/literature/whitepaper/us-shale-boom-us-version.pdf" TargetMode="External"/><Relationship Id="rId5" Type="http://schemas.openxmlformats.org/officeDocument/2006/relationships/hyperlink" Target="https://coldfusionnow.org/wp-content/uploads/2018/09/This-Is-Not-Cold-Fusion-Proceedings-of-US-Naval-Institute-September-2018c.pdf" TargetMode="External"/><Relationship Id="rId4" Type="http://schemas.openxmlformats.org/officeDocument/2006/relationships/hyperlink" Target="http://coldreaction.net/lenr-die-unendliche-und-saubere-energie-kommt-frueher-als-gedach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mkTuH8nxG4" TargetMode="External"/><Relationship Id="rId2" Type="http://schemas.openxmlformats.org/officeDocument/2006/relationships/hyperlink" Target="http://pubs.drdc-rddc.gc.ca/BASIS/pcandid/www/engpub/DDW?W=SYSNUM=80072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www.iccf19.com/statistiche/stat/scheda_lista.php?tk=ICCF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842" y="2924944"/>
            <a:ext cx="5175033" cy="3234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179511" y="961044"/>
            <a:ext cx="7128793" cy="677108"/>
          </a:xfrm>
          <a:prstGeom prst="rect">
            <a:avLst/>
          </a:prstGeom>
          <a:noFill/>
          <a:ln>
            <a:noFill/>
          </a:ln>
        </p:spPr>
        <p:txBody>
          <a:bodyPr wrap="square" rtlCol="0" anchor="ctr" anchorCtr="0">
            <a:spAutoFit/>
          </a:bodyPr>
          <a:lstStyle/>
          <a:p>
            <a:pPr algn="ctr"/>
            <a:r>
              <a:rPr lang="de-DE" sz="2400" b="1" dirty="0" smtClean="0"/>
              <a:t>Energierevolution </a:t>
            </a:r>
            <a:r>
              <a:rPr lang="de-DE" sz="2400" b="1" dirty="0"/>
              <a:t>durch freie </a:t>
            </a:r>
            <a:r>
              <a:rPr lang="de-DE" sz="2400" b="1" dirty="0" smtClean="0"/>
              <a:t>Energiesysteme </a:t>
            </a:r>
          </a:p>
          <a:p>
            <a:pPr algn="ctr"/>
            <a:r>
              <a:rPr lang="pt-PT" sz="1200" dirty="0" smtClean="0"/>
              <a:t>von Michael Ernst Müller</a:t>
            </a:r>
            <a:r>
              <a:rPr lang="pt-PT" sz="1400" dirty="0" smtClean="0"/>
              <a:t>, </a:t>
            </a:r>
            <a:r>
              <a:rPr lang="en-US" sz="1200" dirty="0">
                <a:solidFill>
                  <a:schemeClr val="bg1"/>
                </a:solidFill>
                <a:latin typeface="Calibri" panose="020F0502020204030204" pitchFamily="34" charset="0"/>
                <a:cs typeface="Calibri" panose="020F0502020204030204" pitchFamily="34" charset="0"/>
                <a:hlinkClick r:id="rId4"/>
              </a:rPr>
              <a:t>https://www.bienen-zur-gesundheit.de/</a:t>
            </a:r>
            <a:r>
              <a:rPr lang="pt-PT" sz="1200" dirty="0"/>
              <a:t>, Stand </a:t>
            </a:r>
            <a:r>
              <a:rPr lang="pt-PT" sz="1200" dirty="0" smtClean="0"/>
              <a:t>20.03.2019</a:t>
            </a:r>
            <a:endParaRPr lang="pt-PT" sz="1600" dirty="0"/>
          </a:p>
        </p:txBody>
      </p:sp>
      <p:sp>
        <p:nvSpPr>
          <p:cNvPr id="2" name="Foliennummernplatzhalter 1"/>
          <p:cNvSpPr>
            <a:spLocks noGrp="1"/>
          </p:cNvSpPr>
          <p:nvPr>
            <p:ph type="sldNum" sz="quarter" idx="12"/>
          </p:nvPr>
        </p:nvSpPr>
        <p:spPr>
          <a:xfrm>
            <a:off x="7848600" y="753228"/>
            <a:ext cx="1157674" cy="1090789"/>
          </a:xfrm>
        </p:spPr>
        <p:txBody>
          <a:bodyPr/>
          <a:lstStyle/>
          <a:p>
            <a:fld id="{EFED3CB9-049B-4F4F-82D1-8A95299C975C}" type="slidenum">
              <a:rPr lang="en-US" smtClean="0"/>
              <a:pPr/>
              <a:t>1</a:t>
            </a:fld>
            <a:endParaRPr lang="en-US" dirty="0"/>
          </a:p>
        </p:txBody>
      </p:sp>
      <p:sp>
        <p:nvSpPr>
          <p:cNvPr id="20" name="Rechteck 19"/>
          <p:cNvSpPr/>
          <p:nvPr/>
        </p:nvSpPr>
        <p:spPr>
          <a:xfrm>
            <a:off x="683568" y="2060848"/>
            <a:ext cx="7688596" cy="707886"/>
          </a:xfrm>
          <a:prstGeom prst="rect">
            <a:avLst/>
          </a:prstGeom>
        </p:spPr>
        <p:txBody>
          <a:bodyPr wrap="square">
            <a:spAutoFit/>
          </a:bodyPr>
          <a:lstStyle/>
          <a:p>
            <a:pPr lvl="0" algn="ctr"/>
            <a:r>
              <a:rPr lang="de-DE" sz="2000" b="1" dirty="0" smtClean="0">
                <a:solidFill>
                  <a:schemeClr val="bg1"/>
                </a:solidFill>
              </a:rPr>
              <a:t>Am Beispiel der </a:t>
            </a:r>
            <a:r>
              <a:rPr lang="de-DE" sz="2000" b="1" dirty="0" smtClean="0">
                <a:solidFill>
                  <a:srgbClr val="FF0000"/>
                </a:solidFill>
              </a:rPr>
              <a:t>3. Atomkraft:</a:t>
            </a:r>
          </a:p>
          <a:p>
            <a:pPr lvl="0" algn="ctr"/>
            <a:r>
              <a:rPr lang="de-DE" sz="2000" b="1" dirty="0" smtClean="0">
                <a:solidFill>
                  <a:schemeClr val="bg1"/>
                </a:solidFill>
              </a:rPr>
              <a:t>Transmutation oder NiederEnergieNuklearReaktion engl. </a:t>
            </a:r>
            <a:r>
              <a:rPr lang="de-DE" sz="2000" b="1" dirty="0" smtClean="0">
                <a:solidFill>
                  <a:schemeClr val="bg1"/>
                </a:solidFill>
                <a:hlinkClick r:id="rId5"/>
              </a:rPr>
              <a:t>LENR</a:t>
            </a:r>
            <a:endParaRPr lang="de-DE" sz="2000" dirty="0">
              <a:solidFill>
                <a:schemeClr val="bg1"/>
              </a:solidFill>
            </a:endParaRPr>
          </a:p>
        </p:txBody>
      </p:sp>
      <p:grpSp>
        <p:nvGrpSpPr>
          <p:cNvPr id="22" name="Gruppieren 21"/>
          <p:cNvGrpSpPr/>
          <p:nvPr/>
        </p:nvGrpSpPr>
        <p:grpSpPr>
          <a:xfrm>
            <a:off x="6516216" y="5620921"/>
            <a:ext cx="1080000" cy="1324327"/>
            <a:chOff x="6674830" y="5248855"/>
            <a:chExt cx="1080000" cy="1324327"/>
          </a:xfrm>
        </p:grpSpPr>
        <p:pic>
          <p:nvPicPr>
            <p:cNvPr id="23" name="Picture 6" descr="G:\LENR\atomkraft-ja-bitte-2000x2000 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74830" y="5248855"/>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p:cNvSpPr/>
            <p:nvPr/>
          </p:nvSpPr>
          <p:spPr>
            <a:xfrm>
              <a:off x="6739078" y="5359791"/>
              <a:ext cx="951505" cy="121339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1400" b="1" cap="none" spc="50" dirty="0" smtClean="0">
                  <a:ln w="11430">
                    <a:solidFill>
                      <a:schemeClr val="tx1"/>
                    </a:solidFill>
                  </a:ln>
                  <a:effectLst>
                    <a:outerShdw blurRad="76200" dist="50800" dir="5400000" algn="tl" rotWithShape="0">
                      <a:srgbClr val="000000">
                        <a:alpha val="65000"/>
                      </a:srgbClr>
                    </a:outerShdw>
                  </a:effectLst>
                </a:rPr>
                <a:t>Transmutation!</a:t>
              </a:r>
              <a:endParaRPr lang="de-DE" sz="1400" b="1" cap="none" spc="50" dirty="0">
                <a:ln w="11430">
                  <a:solidFill>
                    <a:schemeClr val="tx1"/>
                  </a:solidFill>
                </a:ln>
                <a:effectLst>
                  <a:outerShdw blurRad="76200" dist="50800" dir="5400000" algn="tl" rotWithShape="0">
                    <a:srgbClr val="000000">
                      <a:alpha val="65000"/>
                    </a:srgbClr>
                  </a:outerShdw>
                </a:effectLst>
              </a:endParaRPr>
            </a:p>
          </p:txBody>
        </p:sp>
      </p:grpSp>
      <p:grpSp>
        <p:nvGrpSpPr>
          <p:cNvPr id="25" name="Gruppieren 24"/>
          <p:cNvGrpSpPr/>
          <p:nvPr/>
        </p:nvGrpSpPr>
        <p:grpSpPr>
          <a:xfrm>
            <a:off x="1359808" y="5596206"/>
            <a:ext cx="1080000" cy="1330961"/>
            <a:chOff x="1274829" y="5174515"/>
            <a:chExt cx="1080000" cy="1330961"/>
          </a:xfrm>
        </p:grpSpPr>
        <p:pic>
          <p:nvPicPr>
            <p:cNvPr id="26" name="Grafik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4829" y="5174515"/>
              <a:ext cx="1080000" cy="1080000"/>
            </a:xfrm>
            <a:prstGeom prst="rect">
              <a:avLst/>
            </a:prstGeom>
          </p:spPr>
        </p:pic>
        <p:sp>
          <p:nvSpPr>
            <p:cNvPr id="27" name="Rechteck 26"/>
            <p:cNvSpPr/>
            <p:nvPr/>
          </p:nvSpPr>
          <p:spPr>
            <a:xfrm>
              <a:off x="1339077" y="5292085"/>
              <a:ext cx="951505" cy="121339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1400" b="1" cap="none" spc="50" dirty="0" smtClean="0">
                  <a:ln w="11430">
                    <a:solidFill>
                      <a:schemeClr val="tx1"/>
                    </a:solidFill>
                  </a:ln>
                  <a:effectLst>
                    <a:outerShdw blurRad="76200" dist="50800" dir="5400000" algn="tl" rotWithShape="0">
                      <a:srgbClr val="000000">
                        <a:alpha val="65000"/>
                      </a:srgbClr>
                    </a:outerShdw>
                  </a:effectLst>
                </a:rPr>
                <a:t>Kernspaltung?</a:t>
              </a:r>
              <a:endParaRPr lang="de-DE" sz="1400" b="1" cap="none" spc="50" dirty="0">
                <a:ln w="11430">
                  <a:solidFill>
                    <a:schemeClr val="tx1"/>
                  </a:solidFill>
                </a:ln>
                <a:effectLst>
                  <a:outerShdw blurRad="76200" dist="50800" dir="5400000" algn="tl" rotWithShape="0">
                    <a:srgbClr val="000000">
                      <a:alpha val="65000"/>
                    </a:srgbClr>
                  </a:outerShdw>
                </a:effectLst>
              </a:endParaRPr>
            </a:p>
          </p:txBody>
        </p:sp>
      </p:grpSp>
      <p:sp>
        <p:nvSpPr>
          <p:cNvPr id="15" name="Textfeld 14"/>
          <p:cNvSpPr txBox="1"/>
          <p:nvPr/>
        </p:nvSpPr>
        <p:spPr>
          <a:xfrm>
            <a:off x="5220073" y="6189688"/>
            <a:ext cx="1418320" cy="276999"/>
          </a:xfrm>
          <a:prstGeom prst="rect">
            <a:avLst/>
          </a:prstGeom>
          <a:noFill/>
        </p:spPr>
        <p:txBody>
          <a:bodyPr wrap="square" rtlCol="0">
            <a:spAutoFit/>
          </a:bodyPr>
          <a:lstStyle/>
          <a:p>
            <a:pPr algn="ctr"/>
            <a:r>
              <a:rPr lang="de-DE" sz="1200" dirty="0" smtClean="0">
                <a:solidFill>
                  <a:schemeClr val="bg1"/>
                </a:solidFill>
              </a:rPr>
              <a:t>(Quelle: Tesla)</a:t>
            </a:r>
            <a:endParaRPr lang="de-DE" sz="1200" dirty="0">
              <a:solidFill>
                <a:schemeClr val="bg1"/>
              </a:solidFill>
            </a:endParaRPr>
          </a:p>
        </p:txBody>
      </p:sp>
    </p:spTree>
    <p:extLst>
      <p:ext uri="{BB962C8B-B14F-4D97-AF65-F5344CB8AC3E}">
        <p14:creationId xmlns:p14="http://schemas.microsoft.com/office/powerpoint/2010/main" val="7199130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Teilnehmer der 20. internationalen Konferenz für “Kalte Fusion”</a:t>
            </a:r>
          </a:p>
        </p:txBody>
      </p:sp>
      <p:sp>
        <p:nvSpPr>
          <p:cNvPr id="4" name="Foliennummernplatzhalter 3"/>
          <p:cNvSpPr>
            <a:spLocks noGrp="1"/>
          </p:cNvSpPr>
          <p:nvPr>
            <p:ph type="sldNum" sz="quarter" idx="12"/>
          </p:nvPr>
        </p:nvSpPr>
        <p:spPr/>
        <p:txBody>
          <a:bodyPr/>
          <a:lstStyle/>
          <a:p>
            <a:fld id="{EFED3CB9-049B-4F4F-82D1-8A95299C975C}" type="slidenum">
              <a:rPr lang="en-US" smtClean="0"/>
              <a:pPr/>
              <a:t>10</a:t>
            </a:fld>
            <a:endParaRPr lang="en-US" dirty="0"/>
          </a:p>
        </p:txBody>
      </p:sp>
      <p:sp>
        <p:nvSpPr>
          <p:cNvPr id="9" name="Rechteck 8"/>
          <p:cNvSpPr/>
          <p:nvPr/>
        </p:nvSpPr>
        <p:spPr>
          <a:xfrm>
            <a:off x="5004048" y="2161792"/>
            <a:ext cx="3209248" cy="1815882"/>
          </a:xfrm>
          <a:prstGeom prst="rect">
            <a:avLst/>
          </a:prstGeom>
        </p:spPr>
        <p:txBody>
          <a:bodyPr wrap="square">
            <a:spAutoFit/>
          </a:bodyPr>
          <a:lstStyle/>
          <a:p>
            <a:pPr lvl="0"/>
            <a:r>
              <a:rPr lang="de-DE" sz="1600" b="1" dirty="0" smtClean="0">
                <a:solidFill>
                  <a:schemeClr val="bg1"/>
                </a:solidFill>
              </a:rPr>
              <a:t>ICCF20:</a:t>
            </a:r>
          </a:p>
          <a:p>
            <a:pPr lvl="0"/>
            <a:r>
              <a:rPr lang="de-DE" sz="600" dirty="0" smtClean="0">
                <a:solidFill>
                  <a:schemeClr val="bg1"/>
                </a:solidFill>
              </a:rPr>
              <a:t> </a:t>
            </a:r>
          </a:p>
          <a:p>
            <a:pPr lvl="0"/>
            <a:r>
              <a:rPr lang="de-DE" sz="1400" dirty="0" smtClean="0">
                <a:solidFill>
                  <a:schemeClr val="bg1"/>
                </a:solidFill>
              </a:rPr>
              <a:t>Symposium am </a:t>
            </a:r>
          </a:p>
          <a:p>
            <a:pPr lvl="0"/>
            <a:r>
              <a:rPr lang="de-DE" sz="1400" dirty="0" smtClean="0">
                <a:solidFill>
                  <a:schemeClr val="bg1"/>
                </a:solidFill>
              </a:rPr>
              <a:t>28.-30. September </a:t>
            </a:r>
          </a:p>
          <a:p>
            <a:pPr lvl="0"/>
            <a:r>
              <a:rPr lang="de-DE" sz="1400" dirty="0" smtClean="0">
                <a:solidFill>
                  <a:schemeClr val="bg1"/>
                </a:solidFill>
              </a:rPr>
              <a:t>in Xiamen, China</a:t>
            </a:r>
          </a:p>
          <a:p>
            <a:pPr lvl="0"/>
            <a:r>
              <a:rPr lang="de-DE" sz="600" dirty="0" smtClean="0">
                <a:solidFill>
                  <a:schemeClr val="bg1"/>
                </a:solidFill>
              </a:rPr>
              <a:t> </a:t>
            </a:r>
          </a:p>
          <a:p>
            <a:pPr lvl="0"/>
            <a:r>
              <a:rPr lang="de-DE" sz="1400" dirty="0" smtClean="0">
                <a:solidFill>
                  <a:schemeClr val="bg1"/>
                </a:solidFill>
              </a:rPr>
              <a:t>und Konferenz am</a:t>
            </a:r>
          </a:p>
          <a:p>
            <a:pPr lvl="0"/>
            <a:r>
              <a:rPr lang="de-DE" sz="1400" dirty="0" smtClean="0">
                <a:solidFill>
                  <a:schemeClr val="bg1"/>
                </a:solidFill>
                <a:hlinkClick r:id="rId2"/>
              </a:rPr>
              <a:t>2.-7. Oktober 2016 </a:t>
            </a:r>
          </a:p>
          <a:p>
            <a:pPr lvl="0"/>
            <a:r>
              <a:rPr lang="de-DE" sz="1400" dirty="0" smtClean="0">
                <a:solidFill>
                  <a:schemeClr val="bg1"/>
                </a:solidFill>
                <a:hlinkClick r:id="rId2"/>
              </a:rPr>
              <a:t>in Sendai</a:t>
            </a:r>
            <a:r>
              <a:rPr lang="de-DE" sz="1400" dirty="0" smtClean="0">
                <a:solidFill>
                  <a:schemeClr val="bg1"/>
                </a:solidFill>
              </a:rPr>
              <a:t>,  Japan</a:t>
            </a:r>
            <a:endParaRPr lang="de-DE" sz="1400" dirty="0">
              <a:solidFill>
                <a:schemeClr val="bg1"/>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064839"/>
            <a:ext cx="5730418" cy="2587429"/>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2054" r="3523"/>
          <a:stretch/>
        </p:blipFill>
        <p:spPr>
          <a:xfrm>
            <a:off x="251520" y="2161792"/>
            <a:ext cx="4694108" cy="2485676"/>
          </a:xfrm>
          <a:prstGeom prst="rect">
            <a:avLst/>
          </a:prstGeom>
        </p:spPr>
      </p:pic>
    </p:spTree>
    <p:extLst>
      <p:ext uri="{BB962C8B-B14F-4D97-AF65-F5344CB8AC3E}">
        <p14:creationId xmlns:p14="http://schemas.microsoft.com/office/powerpoint/2010/main" val="380637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77885"/>
            <a:ext cx="6528775" cy="4158310"/>
          </a:xfrm>
          <a:prstGeom prst="rect">
            <a:avLst/>
          </a:prstGeom>
        </p:spPr>
      </p:pic>
      <p:sp>
        <p:nvSpPr>
          <p:cNvPr id="2" name="Titel 1"/>
          <p:cNvSpPr>
            <a:spLocks noGrp="1"/>
          </p:cNvSpPr>
          <p:nvPr>
            <p:ph type="title"/>
          </p:nvPr>
        </p:nvSpPr>
        <p:spPr>
          <a:xfrm>
            <a:off x="179512" y="753228"/>
            <a:ext cx="7248661" cy="1080938"/>
          </a:xfrm>
        </p:spPr>
        <p:txBody>
          <a:bodyPr>
            <a:normAutofit/>
          </a:bodyPr>
          <a:lstStyle/>
          <a:p>
            <a:r>
              <a:rPr lang="de-DE" sz="2400" dirty="0"/>
              <a:t>Teilnehmer der </a:t>
            </a:r>
            <a:r>
              <a:rPr lang="de-DE" sz="2400" dirty="0" smtClean="0"/>
              <a:t>21. </a:t>
            </a:r>
            <a:r>
              <a:rPr lang="de-DE" sz="2400" dirty="0"/>
              <a:t>internationalen Konferenz für “Kalte Fusion</a:t>
            </a:r>
            <a:r>
              <a:rPr lang="de-DE" sz="2400" dirty="0" smtClean="0"/>
              <a:t>”, </a:t>
            </a:r>
            <a:r>
              <a:rPr lang="de-DE" sz="2400" dirty="0" smtClean="0">
                <a:hlinkClick r:id="rId3"/>
              </a:rPr>
              <a:t>Präsentationen</a:t>
            </a:r>
            <a:r>
              <a:rPr lang="de-DE" sz="2400" dirty="0" smtClean="0"/>
              <a:t>, </a:t>
            </a:r>
            <a:r>
              <a:rPr lang="de-DE" sz="2400" dirty="0" smtClean="0">
                <a:hlinkClick r:id="rId4"/>
              </a:rPr>
              <a:t>Videos</a:t>
            </a:r>
            <a:endParaRPr lang="de-DE" sz="2400" dirty="0"/>
          </a:p>
        </p:txBody>
      </p:sp>
      <p:sp>
        <p:nvSpPr>
          <p:cNvPr id="4" name="Foliennummernplatzhalter 3"/>
          <p:cNvSpPr>
            <a:spLocks noGrp="1"/>
          </p:cNvSpPr>
          <p:nvPr>
            <p:ph type="sldNum" sz="quarter" idx="12"/>
          </p:nvPr>
        </p:nvSpPr>
        <p:spPr/>
        <p:txBody>
          <a:bodyPr/>
          <a:lstStyle/>
          <a:p>
            <a:fld id="{EFED3CB9-049B-4F4F-82D1-8A95299C975C}" type="slidenum">
              <a:rPr lang="en-US" smtClean="0"/>
              <a:pPr/>
              <a:t>11</a:t>
            </a:fld>
            <a:endParaRPr lang="en-US" dirty="0"/>
          </a:p>
        </p:txBody>
      </p:sp>
      <p:sp>
        <p:nvSpPr>
          <p:cNvPr id="9" name="Rechteck 8"/>
          <p:cNvSpPr/>
          <p:nvPr/>
        </p:nvSpPr>
        <p:spPr>
          <a:xfrm>
            <a:off x="2411760" y="2139331"/>
            <a:ext cx="4536504" cy="338554"/>
          </a:xfrm>
          <a:prstGeom prst="rect">
            <a:avLst/>
          </a:prstGeom>
        </p:spPr>
        <p:txBody>
          <a:bodyPr wrap="square">
            <a:spAutoFit/>
          </a:bodyPr>
          <a:lstStyle/>
          <a:p>
            <a:pPr lvl="0"/>
            <a:r>
              <a:rPr lang="de-DE" sz="1600" b="1" dirty="0" smtClean="0">
                <a:solidFill>
                  <a:schemeClr val="bg1"/>
                </a:solidFill>
              </a:rPr>
              <a:t>ICCF21: 3.-8. Juni 2018 in Fort Collins (USA) </a:t>
            </a:r>
          </a:p>
        </p:txBody>
      </p:sp>
    </p:spTree>
    <p:extLst>
      <p:ext uri="{BB962C8B-B14F-4D97-AF65-F5344CB8AC3E}">
        <p14:creationId xmlns:p14="http://schemas.microsoft.com/office/powerpoint/2010/main" val="65908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25. Weltkonferenz für saubere Energie </a:t>
            </a:r>
          </a:p>
        </p:txBody>
      </p:sp>
      <p:sp>
        <p:nvSpPr>
          <p:cNvPr id="3" name="Inhaltsplatzhalter 2"/>
          <p:cNvSpPr>
            <a:spLocks noGrp="1"/>
          </p:cNvSpPr>
          <p:nvPr>
            <p:ph idx="1"/>
          </p:nvPr>
        </p:nvSpPr>
        <p:spPr>
          <a:xfrm>
            <a:off x="157819" y="2132856"/>
            <a:ext cx="8986181" cy="4608512"/>
          </a:xfrm>
        </p:spPr>
        <p:txBody>
          <a:bodyPr>
            <a:noAutofit/>
          </a:bodyPr>
          <a:lstStyle/>
          <a:p>
            <a:pPr marL="0" indent="0">
              <a:buNone/>
            </a:pPr>
            <a:r>
              <a:rPr lang="de-DE" sz="1400" b="1" dirty="0">
                <a:solidFill>
                  <a:schemeClr val="bg1"/>
                </a:solidFill>
              </a:rPr>
              <a:t>Wer denkt, dass das Thema LENR nur in der „Spinnerecke“ Beachtung findet, sollte sich die Programmpunkte der 25. Weltkonferenz für saubere Energie einmal genauer ansehen.</a:t>
            </a:r>
          </a:p>
          <a:p>
            <a:pPr marL="0" indent="0">
              <a:buNone/>
            </a:pPr>
            <a:endParaRPr lang="de-DE" sz="1400" b="1" dirty="0" smtClean="0">
              <a:solidFill>
                <a:schemeClr val="bg1"/>
              </a:solidFill>
            </a:endParaRPr>
          </a:p>
          <a:p>
            <a:pPr marL="0" indent="0">
              <a:buNone/>
            </a:pPr>
            <a:r>
              <a:rPr lang="de-DE" sz="1400" b="1" dirty="0" smtClean="0">
                <a:solidFill>
                  <a:schemeClr val="bg1"/>
                </a:solidFill>
              </a:rPr>
              <a:t>Auf </a:t>
            </a:r>
            <a:r>
              <a:rPr lang="de-DE" sz="1400" b="1" dirty="0">
                <a:solidFill>
                  <a:schemeClr val="bg1"/>
                </a:solidFill>
              </a:rPr>
              <a:t>Seite 3 des Dokumentes: </a:t>
            </a:r>
            <a:r>
              <a:rPr lang="de-DE" sz="1400" b="1" u="sng" dirty="0">
                <a:solidFill>
                  <a:schemeClr val="bg1"/>
                </a:solidFill>
                <a:hlinkClick r:id="rId2"/>
              </a:rPr>
              <a:t>http://www.wcec.uno/resources/WCEC_Agenda.pdf</a:t>
            </a:r>
            <a:r>
              <a:rPr lang="de-DE" sz="1400" dirty="0">
                <a:solidFill>
                  <a:schemeClr val="bg1"/>
                </a:solidFill>
              </a:rPr>
              <a:t> </a:t>
            </a:r>
          </a:p>
          <a:p>
            <a:pPr marL="0" indent="0">
              <a:buNone/>
            </a:pPr>
            <a:r>
              <a:rPr lang="de-DE" sz="1400" b="1" dirty="0">
                <a:solidFill>
                  <a:schemeClr val="bg1"/>
                </a:solidFill>
              </a:rPr>
              <a:t>finden sich 2 Vorträge zum Thema LENR wieder:</a:t>
            </a:r>
          </a:p>
          <a:p>
            <a:pPr marL="0" indent="0">
              <a:buNone/>
            </a:pPr>
            <a:endParaRPr lang="de-DE" sz="1400" b="1" dirty="0">
              <a:solidFill>
                <a:schemeClr val="bg1"/>
              </a:solidFill>
            </a:endParaRPr>
          </a:p>
          <a:p>
            <a:pPr marL="0" indent="0">
              <a:buNone/>
            </a:pPr>
            <a:r>
              <a:rPr lang="en-US" sz="1400" b="1" dirty="0">
                <a:solidFill>
                  <a:schemeClr val="bg1"/>
                </a:solidFill>
              </a:rPr>
              <a:t>LENR Introduction Nicolas Chauvin, LENR Cars SA; Lausanne, Switzerland</a:t>
            </a:r>
            <a:endParaRPr lang="de-DE" sz="1400" b="1" dirty="0">
              <a:solidFill>
                <a:schemeClr val="bg1"/>
              </a:solidFill>
            </a:endParaRPr>
          </a:p>
          <a:p>
            <a:pPr marL="0" indent="0">
              <a:buNone/>
            </a:pPr>
            <a:r>
              <a:rPr lang="en-US" sz="1400" b="1" dirty="0">
                <a:solidFill>
                  <a:schemeClr val="bg1"/>
                </a:solidFill>
              </a:rPr>
              <a:t>LENR Progress and Cooperation Plans Dr. Francesco </a:t>
            </a:r>
            <a:r>
              <a:rPr lang="en-US" sz="1400" b="1" dirty="0" err="1">
                <a:solidFill>
                  <a:schemeClr val="bg1"/>
                </a:solidFill>
              </a:rPr>
              <a:t>Celani</a:t>
            </a:r>
            <a:r>
              <a:rPr lang="en-US" sz="1400" b="1" dirty="0">
                <a:solidFill>
                  <a:schemeClr val="bg1"/>
                </a:solidFill>
              </a:rPr>
              <a:t>, VP of ISCMNS, </a:t>
            </a:r>
            <a:r>
              <a:rPr lang="en-US" sz="1400" b="1" dirty="0" smtClean="0">
                <a:solidFill>
                  <a:schemeClr val="bg1"/>
                </a:solidFill>
              </a:rPr>
              <a:t>Italy</a:t>
            </a:r>
            <a:endParaRPr lang="de-DE" sz="1400" b="1"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12</a:t>
            </a:fld>
            <a:endParaRPr lang="en-US" dirty="0"/>
          </a:p>
        </p:txBody>
      </p:sp>
    </p:spTree>
    <p:extLst>
      <p:ext uri="{BB962C8B-B14F-4D97-AF65-F5344CB8AC3E}">
        <p14:creationId xmlns:p14="http://schemas.microsoft.com/office/powerpoint/2010/main" val="333444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Ein paar Worte zu LENR-Theorien</a:t>
            </a:r>
          </a:p>
        </p:txBody>
      </p:sp>
      <p:sp>
        <p:nvSpPr>
          <p:cNvPr id="3" name="Inhaltsplatzhalter 2"/>
          <p:cNvSpPr>
            <a:spLocks noGrp="1"/>
          </p:cNvSpPr>
          <p:nvPr>
            <p:ph idx="1"/>
          </p:nvPr>
        </p:nvSpPr>
        <p:spPr>
          <a:xfrm>
            <a:off x="157819" y="2132856"/>
            <a:ext cx="8848455" cy="4608512"/>
          </a:xfrm>
        </p:spPr>
        <p:txBody>
          <a:bodyPr>
            <a:noAutofit/>
          </a:bodyPr>
          <a:lstStyle/>
          <a:p>
            <a:pPr marL="0" indent="0" algn="just">
              <a:buNone/>
            </a:pPr>
            <a:r>
              <a:rPr lang="de-DE" sz="1400" b="1" dirty="0">
                <a:solidFill>
                  <a:schemeClr val="bg1"/>
                </a:solidFill>
              </a:rPr>
              <a:t>Wenn die Neandertaler gewartet hätten, bis ihnen die „Wissenschaft“ das Model der </a:t>
            </a:r>
            <a:r>
              <a:rPr lang="de-DE" sz="1400" b="1" dirty="0" smtClean="0">
                <a:solidFill>
                  <a:schemeClr val="bg1"/>
                </a:solidFill>
              </a:rPr>
              <a:t>Kohlenstoff-Oxidation </a:t>
            </a:r>
            <a:r>
              <a:rPr lang="de-DE" sz="1400" b="1" dirty="0">
                <a:solidFill>
                  <a:schemeClr val="bg1"/>
                </a:solidFill>
              </a:rPr>
              <a:t>geliefert hätten, säßen wir wahrscheinlich heute noch in Höhlen.</a:t>
            </a:r>
          </a:p>
          <a:p>
            <a:pPr marL="0" indent="0" algn="just">
              <a:buNone/>
            </a:pPr>
            <a:r>
              <a:rPr lang="de-DE" sz="1400" b="1" dirty="0" smtClean="0">
                <a:solidFill>
                  <a:schemeClr val="bg1"/>
                </a:solidFill>
              </a:rPr>
              <a:t>So </a:t>
            </a:r>
            <a:r>
              <a:rPr lang="de-DE" sz="1400" b="1" dirty="0">
                <a:solidFill>
                  <a:schemeClr val="bg1"/>
                </a:solidFill>
              </a:rPr>
              <a:t>sind in der Menschheitsgeschichte viele Entdeckungen eben nicht von Wissenschaftlern, sondern </a:t>
            </a:r>
            <a:r>
              <a:rPr lang="de-DE" sz="1400" b="1" dirty="0" smtClean="0">
                <a:solidFill>
                  <a:schemeClr val="bg1"/>
                </a:solidFill>
              </a:rPr>
              <a:t>von neugierigen </a:t>
            </a:r>
            <a:r>
              <a:rPr lang="de-DE" sz="1400" b="1" dirty="0">
                <a:solidFill>
                  <a:schemeClr val="bg1"/>
                </a:solidFill>
              </a:rPr>
              <a:t>Laien gemacht worden. Und die Wissenschaft hat anschließend Theoriemodelle dafür gesucht und entwickelt. </a:t>
            </a:r>
            <a:endParaRPr lang="de-DE" sz="1400" b="1" dirty="0" smtClean="0">
              <a:solidFill>
                <a:schemeClr val="bg1"/>
              </a:solidFill>
            </a:endParaRPr>
          </a:p>
          <a:p>
            <a:pPr marL="0" indent="0">
              <a:buNone/>
            </a:pPr>
            <a:r>
              <a:rPr lang="de-DE" sz="1400" b="1" dirty="0">
                <a:solidFill>
                  <a:schemeClr val="bg1"/>
                </a:solidFill>
                <a:hlinkClick r:id="rId2"/>
              </a:rPr>
              <a:t>https://</a:t>
            </a:r>
            <a:r>
              <a:rPr lang="de-DE" sz="1400" b="1" dirty="0" smtClean="0">
                <a:solidFill>
                  <a:schemeClr val="bg1"/>
                </a:solidFill>
                <a:hlinkClick r:id="rId2"/>
              </a:rPr>
              <a:t>coldreaction.net/der-mythos-von-der-bedeutung-der-grundlagenforschung.html</a:t>
            </a:r>
            <a:endParaRPr lang="de-DE" sz="1400" b="1" dirty="0" smtClean="0">
              <a:solidFill>
                <a:schemeClr val="bg1"/>
              </a:solidFill>
            </a:endParaRPr>
          </a:p>
          <a:p>
            <a:pPr marL="0" indent="0">
              <a:buNone/>
            </a:pPr>
            <a:endParaRPr lang="de-DE" sz="1400" b="1" dirty="0">
              <a:solidFill>
                <a:schemeClr val="bg1"/>
              </a:solidFill>
            </a:endParaRPr>
          </a:p>
          <a:p>
            <a:pPr marL="0" indent="0" algn="just">
              <a:buNone/>
            </a:pPr>
            <a:r>
              <a:rPr lang="de-DE" sz="1400" b="1" dirty="0">
                <a:solidFill>
                  <a:schemeClr val="bg1"/>
                </a:solidFill>
              </a:rPr>
              <a:t>Wenn die Wissenschaft etwas noch nicht erklären kann, ist das noch lange kein Beweis, dass es nicht funktionieren kann.</a:t>
            </a:r>
          </a:p>
          <a:p>
            <a:pPr marL="0" indent="0" algn="just">
              <a:buNone/>
            </a:pPr>
            <a:r>
              <a:rPr lang="de-DE" sz="1400" b="1" dirty="0" smtClean="0">
                <a:solidFill>
                  <a:schemeClr val="bg1"/>
                </a:solidFill>
              </a:rPr>
              <a:t>Wer </a:t>
            </a:r>
            <a:r>
              <a:rPr lang="de-DE" sz="1400" b="1" dirty="0">
                <a:solidFill>
                  <a:schemeClr val="bg1"/>
                </a:solidFill>
              </a:rPr>
              <a:t>sich zum jetzigen Zeitpunkt dennoch mit frühen wissenschaftlichen Erklärungsversuchen beschäftigen will, dem seien auf der nächsten Seite einige Dokumente empfohlen</a:t>
            </a:r>
            <a:r>
              <a:rPr lang="de-DE" sz="1400" b="1" dirty="0" smtClean="0">
                <a:solidFill>
                  <a:schemeClr val="bg1"/>
                </a:solidFill>
              </a:rPr>
              <a:t>.</a:t>
            </a:r>
            <a:endParaRPr lang="de-DE" sz="1400" b="1"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13</a:t>
            </a:fld>
            <a:endParaRPr lang="en-US" dirty="0"/>
          </a:p>
        </p:txBody>
      </p:sp>
    </p:spTree>
    <p:extLst>
      <p:ext uri="{BB962C8B-B14F-4D97-AF65-F5344CB8AC3E}">
        <p14:creationId xmlns:p14="http://schemas.microsoft.com/office/powerpoint/2010/main" val="126997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LENR-Veröffentlichungen und Theorien</a:t>
            </a:r>
          </a:p>
        </p:txBody>
      </p:sp>
      <p:sp>
        <p:nvSpPr>
          <p:cNvPr id="3" name="Inhaltsplatzhalter 2"/>
          <p:cNvSpPr>
            <a:spLocks noGrp="1"/>
          </p:cNvSpPr>
          <p:nvPr>
            <p:ph idx="1"/>
          </p:nvPr>
        </p:nvSpPr>
        <p:spPr>
          <a:xfrm>
            <a:off x="157819" y="2132856"/>
            <a:ext cx="8986181" cy="4608512"/>
          </a:xfrm>
        </p:spPr>
        <p:txBody>
          <a:bodyPr>
            <a:noAutofit/>
          </a:bodyPr>
          <a:lstStyle/>
          <a:p>
            <a:pPr marL="0" indent="0">
              <a:buNone/>
            </a:pPr>
            <a:r>
              <a:rPr lang="de-DE" sz="1400" b="1" dirty="0" smtClean="0">
                <a:solidFill>
                  <a:schemeClr val="bg1"/>
                </a:solidFill>
              </a:rPr>
              <a:t>Größte deutschsprachige </a:t>
            </a:r>
            <a:r>
              <a:rPr lang="de-DE" sz="1400" b="1" dirty="0">
                <a:solidFill>
                  <a:schemeClr val="bg1"/>
                </a:solidFill>
              </a:rPr>
              <a:t>Informationsquelle: </a:t>
            </a:r>
            <a:r>
              <a:rPr lang="de-DE" sz="1400" b="1" dirty="0">
                <a:solidFill>
                  <a:schemeClr val="bg1"/>
                </a:solidFill>
                <a:hlinkClick r:id="rId2"/>
              </a:rPr>
              <a:t>https://coldreaction.net</a:t>
            </a:r>
            <a:r>
              <a:rPr lang="de-DE" sz="1400" b="1" dirty="0" smtClean="0">
                <a:solidFill>
                  <a:schemeClr val="bg1"/>
                </a:solidFill>
                <a:hlinkClick r:id="rId2"/>
              </a:rPr>
              <a:t>/</a:t>
            </a:r>
            <a:r>
              <a:rPr lang="de-DE" sz="1400" b="1" dirty="0" smtClean="0">
                <a:solidFill>
                  <a:schemeClr val="bg1"/>
                </a:solidFill>
              </a:rPr>
              <a:t> </a:t>
            </a:r>
          </a:p>
          <a:p>
            <a:pPr marL="0" indent="0">
              <a:buNone/>
            </a:pPr>
            <a:endParaRPr lang="de-DE" sz="1400" b="1" dirty="0" smtClean="0">
              <a:solidFill>
                <a:schemeClr val="bg1"/>
              </a:solidFill>
            </a:endParaRPr>
          </a:p>
          <a:p>
            <a:pPr marL="0" indent="0">
              <a:buNone/>
            </a:pPr>
            <a:r>
              <a:rPr lang="de-DE" sz="1400" b="1" dirty="0" smtClean="0">
                <a:solidFill>
                  <a:schemeClr val="bg1"/>
                </a:solidFill>
              </a:rPr>
              <a:t>Theoretische </a:t>
            </a:r>
            <a:r>
              <a:rPr lang="de-DE" sz="1400" b="1" dirty="0">
                <a:solidFill>
                  <a:schemeClr val="bg1"/>
                </a:solidFill>
              </a:rPr>
              <a:t>Papiere</a:t>
            </a:r>
            <a:r>
              <a:rPr lang="de-DE" sz="1400" b="1" dirty="0" smtClean="0">
                <a:solidFill>
                  <a:schemeClr val="bg1"/>
                </a:solidFill>
              </a:rPr>
              <a:t>:</a:t>
            </a:r>
          </a:p>
          <a:p>
            <a:pPr marL="0" indent="0">
              <a:buNone/>
            </a:pPr>
            <a:endParaRPr lang="de-DE" sz="1400" b="1" dirty="0">
              <a:solidFill>
                <a:schemeClr val="bg1"/>
              </a:solidFill>
            </a:endParaRPr>
          </a:p>
          <a:p>
            <a:pPr marL="0" indent="0">
              <a:buNone/>
            </a:pPr>
            <a:r>
              <a:rPr lang="en-GB" sz="1400" b="1" dirty="0" smtClean="0">
                <a:solidFill>
                  <a:schemeClr val="bg1"/>
                </a:solidFill>
                <a:hlinkClick r:id="rId3"/>
              </a:rPr>
              <a:t>E-Cat SK and long range particle interactions</a:t>
            </a:r>
            <a:endParaRPr lang="en-GB" sz="1400" b="1" dirty="0" smtClean="0">
              <a:solidFill>
                <a:schemeClr val="bg1"/>
              </a:solidFill>
            </a:endParaRPr>
          </a:p>
          <a:p>
            <a:pPr marL="0" indent="0">
              <a:buNone/>
            </a:pPr>
            <a:endParaRPr lang="de-DE" sz="1400" b="1" dirty="0">
              <a:solidFill>
                <a:schemeClr val="bg1"/>
              </a:solidFill>
            </a:endParaRPr>
          </a:p>
          <a:p>
            <a:pPr marL="0" indent="0">
              <a:buNone/>
            </a:pPr>
            <a:r>
              <a:rPr lang="de-DE" sz="1400" b="1" dirty="0">
                <a:solidFill>
                  <a:schemeClr val="bg1"/>
                </a:solidFill>
                <a:hlinkClick r:id="rId4"/>
              </a:rPr>
              <a:t>On </a:t>
            </a:r>
            <a:r>
              <a:rPr lang="en-GB" sz="1400" b="1" dirty="0">
                <a:solidFill>
                  <a:schemeClr val="bg1"/>
                </a:solidFill>
                <a:hlinkClick r:id="rId4"/>
              </a:rPr>
              <a:t>the Nuclear Mechanisms Underlying the Heat Production by the E-Cat</a:t>
            </a:r>
            <a:r>
              <a:rPr lang="de-DE" sz="1400" b="1" dirty="0">
                <a:solidFill>
                  <a:schemeClr val="bg1"/>
                </a:solidFill>
                <a:hlinkClick r:id="rId4"/>
              </a:rPr>
              <a:t> - Cook </a:t>
            </a:r>
            <a:r>
              <a:rPr lang="de-DE" sz="1400" b="1" dirty="0" err="1">
                <a:solidFill>
                  <a:schemeClr val="bg1"/>
                </a:solidFill>
                <a:hlinkClick r:id="rId4"/>
              </a:rPr>
              <a:t>and</a:t>
            </a:r>
            <a:r>
              <a:rPr lang="de-DE" sz="1400" b="1" dirty="0">
                <a:solidFill>
                  <a:schemeClr val="bg1"/>
                </a:solidFill>
                <a:hlinkClick r:id="rId4"/>
              </a:rPr>
              <a:t> Rossi</a:t>
            </a:r>
            <a:endParaRPr lang="de-DE" sz="1400" b="1" dirty="0">
              <a:solidFill>
                <a:schemeClr val="bg1"/>
              </a:solidFill>
            </a:endParaRPr>
          </a:p>
          <a:p>
            <a:pPr marL="0" indent="0">
              <a:buNone/>
            </a:pPr>
            <a:endParaRPr lang="de-DE" sz="1400" b="1" dirty="0">
              <a:solidFill>
                <a:schemeClr val="bg1"/>
              </a:solidFill>
            </a:endParaRPr>
          </a:p>
          <a:p>
            <a:pPr marL="0" indent="0">
              <a:buNone/>
            </a:pPr>
            <a:r>
              <a:rPr lang="en-US" sz="1400" b="1" u="sng" dirty="0">
                <a:solidFill>
                  <a:schemeClr val="bg1"/>
                </a:solidFill>
                <a:hlinkClick r:id="rId5"/>
              </a:rPr>
              <a:t>Nuclear Spallation and Neutron Capture Induced by </a:t>
            </a:r>
            <a:r>
              <a:rPr lang="en-US" sz="1400" b="1" u="sng" dirty="0" err="1">
                <a:solidFill>
                  <a:schemeClr val="bg1"/>
                </a:solidFill>
                <a:hlinkClick r:id="rId5"/>
              </a:rPr>
              <a:t>Ponderomotive</a:t>
            </a:r>
            <a:r>
              <a:rPr lang="en-US" sz="1400" b="1" u="sng" dirty="0">
                <a:solidFill>
                  <a:schemeClr val="bg1"/>
                </a:solidFill>
                <a:hlinkClick r:id="rId5"/>
              </a:rPr>
              <a:t> Wave Forcing</a:t>
            </a:r>
            <a:r>
              <a:rPr lang="de-DE" sz="1400" b="1" dirty="0">
                <a:solidFill>
                  <a:schemeClr val="bg1"/>
                </a:solidFill>
                <a:hlinkClick r:id="rId5"/>
              </a:rPr>
              <a:t> </a:t>
            </a:r>
            <a:endParaRPr lang="de-DE" sz="1400" b="1" dirty="0">
              <a:solidFill>
                <a:schemeClr val="bg1"/>
              </a:solidFill>
            </a:endParaRPr>
          </a:p>
          <a:p>
            <a:pPr marL="0" indent="0">
              <a:buNone/>
            </a:pPr>
            <a:endParaRPr lang="de-DE" sz="1400" b="1" dirty="0">
              <a:solidFill>
                <a:schemeClr val="bg1"/>
              </a:solidFill>
            </a:endParaRPr>
          </a:p>
          <a:p>
            <a:pPr marL="0" indent="0">
              <a:buNone/>
            </a:pPr>
            <a:r>
              <a:rPr lang="en-US" sz="1400" b="1" dirty="0">
                <a:solidFill>
                  <a:schemeClr val="bg1"/>
                </a:solidFill>
                <a:hlinkClick r:id="rId6"/>
              </a:rPr>
              <a:t>The Grand Unified Theory of Classical Physics</a:t>
            </a:r>
            <a:r>
              <a:rPr lang="en-US" sz="1400" b="1" dirty="0">
                <a:solidFill>
                  <a:schemeClr val="bg1"/>
                </a:solidFill>
              </a:rPr>
              <a:t>, </a:t>
            </a:r>
            <a:r>
              <a:rPr lang="de-DE" sz="1400" b="1" dirty="0">
                <a:solidFill>
                  <a:schemeClr val="bg1"/>
                </a:solidFill>
                <a:hlinkClick r:id="rId7"/>
              </a:rPr>
              <a:t>Gesamtwerke</a:t>
            </a:r>
            <a:r>
              <a:rPr lang="en-US" sz="1400" b="1" dirty="0">
                <a:solidFill>
                  <a:schemeClr val="bg1"/>
                </a:solidFill>
              </a:rPr>
              <a:t> </a:t>
            </a:r>
          </a:p>
          <a:p>
            <a:pPr marL="0" indent="0">
              <a:buNone/>
            </a:pPr>
            <a:endParaRPr lang="de-DE" sz="1400" dirty="0">
              <a:solidFill>
                <a:schemeClr val="bg1"/>
              </a:solidFill>
            </a:endParaRPr>
          </a:p>
          <a:p>
            <a:pPr marL="0" indent="0">
              <a:buNone/>
            </a:pPr>
            <a:r>
              <a:rPr lang="en-US" sz="1400" b="1" dirty="0">
                <a:solidFill>
                  <a:schemeClr val="bg1"/>
                </a:solidFill>
                <a:hlinkClick r:id="rId8"/>
              </a:rPr>
              <a:t>Everything You Always Wanted to Know About Cold Fusion, But Were Afraid to Ask</a:t>
            </a:r>
            <a:endParaRPr lang="de-DE" sz="1400" b="1"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14</a:t>
            </a:fld>
            <a:endParaRPr lang="en-US" dirty="0"/>
          </a:p>
        </p:txBody>
      </p:sp>
    </p:spTree>
    <p:extLst>
      <p:ext uri="{BB962C8B-B14F-4D97-AF65-F5344CB8AC3E}">
        <p14:creationId xmlns:p14="http://schemas.microsoft.com/office/powerpoint/2010/main" val="3622363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smtClean="0"/>
              <a:t>LENR-Veröffentlichungen und Theorien</a:t>
            </a:r>
            <a:endParaRPr lang="de-DE" sz="2400" dirty="0"/>
          </a:p>
        </p:txBody>
      </p:sp>
      <p:sp>
        <p:nvSpPr>
          <p:cNvPr id="3" name="Inhaltsplatzhalter 2"/>
          <p:cNvSpPr>
            <a:spLocks noGrp="1"/>
          </p:cNvSpPr>
          <p:nvPr>
            <p:ph idx="1"/>
          </p:nvPr>
        </p:nvSpPr>
        <p:spPr>
          <a:xfrm>
            <a:off x="157819" y="2132856"/>
            <a:ext cx="8986181" cy="4608512"/>
          </a:xfrm>
        </p:spPr>
        <p:txBody>
          <a:bodyPr>
            <a:noAutofit/>
          </a:bodyPr>
          <a:lstStyle/>
          <a:p>
            <a:pPr marL="0" indent="0">
              <a:lnSpc>
                <a:spcPct val="100000"/>
              </a:lnSpc>
              <a:buNone/>
            </a:pPr>
            <a:r>
              <a:rPr lang="de-DE" sz="1400" b="1" dirty="0" smtClean="0">
                <a:solidFill>
                  <a:schemeClr val="bg1"/>
                </a:solidFill>
              </a:rPr>
              <a:t>Theorie:</a:t>
            </a:r>
          </a:p>
          <a:p>
            <a:pPr marL="0" indent="0">
              <a:lnSpc>
                <a:spcPct val="100000"/>
              </a:lnSpc>
              <a:buNone/>
            </a:pPr>
            <a:r>
              <a:rPr lang="de-DE" sz="1400" dirty="0">
                <a:solidFill>
                  <a:schemeClr val="bg1"/>
                </a:solidFill>
                <a:hlinkClick r:id="rId2"/>
              </a:rPr>
              <a:t>http://</a:t>
            </a:r>
            <a:r>
              <a:rPr lang="de-DE" sz="1400" dirty="0" smtClean="0">
                <a:solidFill>
                  <a:schemeClr val="bg1"/>
                </a:solidFill>
                <a:hlinkClick r:id="rId2"/>
              </a:rPr>
              <a:t>vixra.org/pdf/1809.0575v1.pdf</a:t>
            </a:r>
            <a:endParaRPr lang="de-DE" sz="1400" dirty="0" smtClean="0">
              <a:solidFill>
                <a:schemeClr val="bg1"/>
              </a:solidFill>
            </a:endParaRPr>
          </a:p>
          <a:p>
            <a:pPr marL="0" indent="0">
              <a:lnSpc>
                <a:spcPct val="100000"/>
              </a:lnSpc>
              <a:buNone/>
            </a:pPr>
            <a:endParaRPr lang="de-DE" sz="1400" b="1" dirty="0">
              <a:solidFill>
                <a:schemeClr val="bg1"/>
              </a:solidFill>
            </a:endParaRPr>
          </a:p>
          <a:p>
            <a:pPr marL="0" indent="0">
              <a:lnSpc>
                <a:spcPct val="100000"/>
              </a:lnSpc>
              <a:buNone/>
            </a:pPr>
            <a:r>
              <a:rPr lang="de-DE" sz="1400" b="1" dirty="0" smtClean="0">
                <a:solidFill>
                  <a:schemeClr val="bg1"/>
                </a:solidFill>
              </a:rPr>
              <a:t>Peer-</a:t>
            </a:r>
            <a:r>
              <a:rPr lang="de-DE" sz="1400" b="1" dirty="0" err="1" smtClean="0">
                <a:solidFill>
                  <a:schemeClr val="bg1"/>
                </a:solidFill>
              </a:rPr>
              <a:t>reviewed</a:t>
            </a:r>
            <a:r>
              <a:rPr lang="de-DE" sz="1400" b="1" dirty="0" smtClean="0">
                <a:solidFill>
                  <a:schemeClr val="bg1"/>
                </a:solidFill>
              </a:rPr>
              <a:t> Artikel</a:t>
            </a:r>
            <a:r>
              <a:rPr lang="de-DE" sz="1400" b="1" dirty="0">
                <a:solidFill>
                  <a:schemeClr val="bg1"/>
                </a:solidFill>
              </a:rPr>
              <a:t>:</a:t>
            </a:r>
          </a:p>
          <a:p>
            <a:pPr marL="0" indent="0">
              <a:lnSpc>
                <a:spcPts val="1900"/>
              </a:lnSpc>
              <a:buNone/>
            </a:pPr>
            <a:r>
              <a:rPr lang="de-DE" sz="1400" u="sng" dirty="0">
                <a:solidFill>
                  <a:schemeClr val="bg1"/>
                </a:solidFill>
                <a:hlinkClick r:id="rId3"/>
              </a:rPr>
              <a:t>http://brillouinenergy.com/science-technology /</a:t>
            </a:r>
            <a:endParaRPr lang="de-DE" sz="1400" u="sng" dirty="0">
              <a:solidFill>
                <a:schemeClr val="bg1"/>
              </a:solidFill>
            </a:endParaRPr>
          </a:p>
          <a:p>
            <a:pPr marL="0" indent="0">
              <a:lnSpc>
                <a:spcPts val="1900"/>
              </a:lnSpc>
              <a:buNone/>
            </a:pPr>
            <a:r>
              <a:rPr lang="de-DE" sz="1400" u="sng" dirty="0" smtClean="0">
                <a:solidFill>
                  <a:schemeClr val="bg1"/>
                </a:solidFill>
                <a:hlinkClick r:id="rId4"/>
              </a:rPr>
              <a:t>http</a:t>
            </a:r>
            <a:r>
              <a:rPr lang="de-DE" sz="1400" u="sng" dirty="0">
                <a:solidFill>
                  <a:schemeClr val="bg1"/>
                </a:solidFill>
                <a:hlinkClick r:id="rId4"/>
              </a:rPr>
              <a:t>://brillouinenergy.com/wp-content/uploads/2015/07/Highly-reproducible-LENR-experiments-using-dual-laser-stimulation.pdf</a:t>
            </a:r>
            <a:endParaRPr lang="de-DE" sz="1400" u="sng" dirty="0">
              <a:solidFill>
                <a:schemeClr val="bg1"/>
              </a:solidFill>
            </a:endParaRPr>
          </a:p>
          <a:p>
            <a:pPr marL="0" indent="0">
              <a:lnSpc>
                <a:spcPts val="1900"/>
              </a:lnSpc>
              <a:buNone/>
            </a:pPr>
            <a:r>
              <a:rPr lang="de-DE" sz="1400" u="sng" dirty="0" smtClean="0">
                <a:solidFill>
                  <a:schemeClr val="bg1"/>
                </a:solidFill>
                <a:hlinkClick r:id="rId5"/>
              </a:rPr>
              <a:t>https</a:t>
            </a:r>
            <a:r>
              <a:rPr lang="de-DE" sz="1400" u="sng" dirty="0">
                <a:solidFill>
                  <a:schemeClr val="bg1"/>
                </a:solidFill>
                <a:hlinkClick r:id="rId5"/>
              </a:rPr>
              <a:t>://www.researchgate.net/publication/242327687_SPAWAR_Systems_Center-Pacific_PdD_CoDeposition_Research_Overview_of_Refereed_LENR_Publications</a:t>
            </a:r>
            <a:endParaRPr lang="de-DE" sz="1400" dirty="0">
              <a:solidFill>
                <a:schemeClr val="bg1"/>
              </a:solidFill>
            </a:endParaRPr>
          </a:p>
          <a:p>
            <a:pPr marL="0" indent="0">
              <a:lnSpc>
                <a:spcPts val="1900"/>
              </a:lnSpc>
              <a:buNone/>
            </a:pPr>
            <a:r>
              <a:rPr lang="de-DE" sz="1400" u="sng" dirty="0" smtClean="0">
                <a:solidFill>
                  <a:schemeClr val="bg1"/>
                </a:solidFill>
                <a:hlinkClick r:id="rId6"/>
              </a:rPr>
              <a:t>http</a:t>
            </a:r>
            <a:r>
              <a:rPr lang="de-DE" sz="1400" u="sng" dirty="0">
                <a:solidFill>
                  <a:schemeClr val="bg1"/>
                </a:solidFill>
                <a:hlinkClick r:id="rId6"/>
              </a:rPr>
              <a:t>://newenergytimes.com/v2/library/2010/2010Storms-StatusOfColdFusion.pdf</a:t>
            </a:r>
            <a:endParaRPr lang="de-DE" sz="1400" dirty="0">
              <a:solidFill>
                <a:schemeClr val="bg1"/>
              </a:solidFill>
            </a:endParaRPr>
          </a:p>
          <a:p>
            <a:pPr marL="0" indent="0">
              <a:lnSpc>
                <a:spcPts val="1900"/>
              </a:lnSpc>
              <a:buNone/>
            </a:pPr>
            <a:r>
              <a:rPr lang="de-DE" sz="1400" u="sng" dirty="0" smtClean="0">
                <a:solidFill>
                  <a:schemeClr val="bg1"/>
                </a:solidFill>
                <a:hlinkClick r:id="rId7"/>
              </a:rPr>
              <a:t>http</a:t>
            </a:r>
            <a:r>
              <a:rPr lang="de-DE" sz="1400" u="sng" dirty="0">
                <a:solidFill>
                  <a:schemeClr val="bg1"/>
                </a:solidFill>
                <a:hlinkClick r:id="rId7"/>
              </a:rPr>
              <a:t>://newenergytimes.com/v2/library/2008/2008Krivit-CurrentScience.pdf</a:t>
            </a:r>
            <a:endParaRPr lang="de-DE" sz="1400" dirty="0">
              <a:solidFill>
                <a:schemeClr val="bg1"/>
              </a:solidFill>
            </a:endParaRPr>
          </a:p>
          <a:p>
            <a:pPr marL="0" indent="0">
              <a:lnSpc>
                <a:spcPts val="1900"/>
              </a:lnSpc>
              <a:buNone/>
            </a:pPr>
            <a:r>
              <a:rPr lang="de-DE" sz="1400" u="sng" dirty="0" smtClean="0">
                <a:solidFill>
                  <a:schemeClr val="bg1"/>
                </a:solidFill>
                <a:hlinkClick r:id="rId8"/>
              </a:rPr>
              <a:t>http</a:t>
            </a:r>
            <a:r>
              <a:rPr lang="de-DE" sz="1400" u="sng" dirty="0">
                <a:solidFill>
                  <a:schemeClr val="bg1"/>
                </a:solidFill>
                <a:hlinkClick r:id="rId8"/>
              </a:rPr>
              <a:t>://newenergytimes.com/v2/library/2007/2007HublerG-AnomalousEffects.pdf</a:t>
            </a:r>
            <a:endParaRPr lang="de-DE" sz="14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15</a:t>
            </a:fld>
            <a:endParaRPr lang="en-US" dirty="0"/>
          </a:p>
        </p:txBody>
      </p:sp>
    </p:spTree>
    <p:extLst>
      <p:ext uri="{BB962C8B-B14F-4D97-AF65-F5344CB8AC3E}">
        <p14:creationId xmlns:p14="http://schemas.microsoft.com/office/powerpoint/2010/main" val="7421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NASA Langley Research Center</a:t>
            </a:r>
          </a:p>
        </p:txBody>
      </p:sp>
      <p:sp>
        <p:nvSpPr>
          <p:cNvPr id="4" name="Foliennummernplatzhalter 3"/>
          <p:cNvSpPr>
            <a:spLocks noGrp="1"/>
          </p:cNvSpPr>
          <p:nvPr>
            <p:ph type="sldNum" sz="quarter" idx="12"/>
          </p:nvPr>
        </p:nvSpPr>
        <p:spPr/>
        <p:txBody>
          <a:bodyPr/>
          <a:lstStyle/>
          <a:p>
            <a:fld id="{EFED3CB9-049B-4F4F-82D1-8A95299C975C}" type="slidenum">
              <a:rPr lang="en-US" smtClean="0"/>
              <a:pPr/>
              <a:t>16</a:t>
            </a:fld>
            <a:endParaRPr lang="en-US" dirty="0"/>
          </a:p>
        </p:txBody>
      </p:sp>
      <p:pic>
        <p:nvPicPr>
          <p:cNvPr id="6" name="Picture 2" descr="K:\Babylonisch zionistische Weltordnung und Verschwörungen 2015_12\Freie Energie\LENR\Bilder\008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55" y="2636912"/>
            <a:ext cx="6768752" cy="3998261"/>
          </a:xfrm>
          <a:prstGeom prst="rect">
            <a:avLst/>
          </a:prstGeom>
          <a:noFill/>
          <a:extLst>
            <a:ext uri="{909E8E84-426E-40DD-AFC4-6F175D3DCCD1}">
              <a14:hiddenFill xmlns:a14="http://schemas.microsoft.com/office/drawing/2010/main">
                <a:solidFill>
                  <a:srgbClr val="FFFFFF"/>
                </a:solidFill>
              </a14:hiddenFill>
            </a:ext>
          </a:extLst>
        </p:spPr>
      </p:pic>
      <p:sp>
        <p:nvSpPr>
          <p:cNvPr id="7" name="Textplatzhalter 2"/>
          <p:cNvSpPr txBox="1">
            <a:spLocks/>
          </p:cNvSpPr>
          <p:nvPr/>
        </p:nvSpPr>
        <p:spPr>
          <a:xfrm>
            <a:off x="393686" y="2210789"/>
            <a:ext cx="8496300" cy="336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de-DE" sz="1800" dirty="0" smtClean="0">
                <a:solidFill>
                  <a:schemeClr val="bg1"/>
                </a:solidFill>
              </a:rPr>
              <a:t>Center Innovation Fund (</a:t>
            </a:r>
            <a:r>
              <a:rPr lang="de-DE" sz="1800" dirty="0" smtClean="0">
                <a:solidFill>
                  <a:schemeClr val="bg1"/>
                </a:solidFill>
                <a:hlinkClick r:id="rId3"/>
              </a:rPr>
              <a:t>Video-Internetlink</a:t>
            </a:r>
            <a:r>
              <a:rPr lang="de-DE" sz="1800" dirty="0" smtClean="0">
                <a:solidFill>
                  <a:schemeClr val="bg1"/>
                </a:solidFill>
              </a:rPr>
              <a:t>)</a:t>
            </a:r>
            <a:endParaRPr lang="de-DE" sz="1800" dirty="0">
              <a:solidFill>
                <a:schemeClr val="bg1"/>
              </a:solidFill>
            </a:endParaRPr>
          </a:p>
        </p:txBody>
      </p:sp>
    </p:spTree>
    <p:extLst>
      <p:ext uri="{BB962C8B-B14F-4D97-AF65-F5344CB8AC3E}">
        <p14:creationId xmlns:p14="http://schemas.microsoft.com/office/powerpoint/2010/main" val="298627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Industrialisierung</a:t>
            </a:r>
          </a:p>
        </p:txBody>
      </p:sp>
      <p:sp>
        <p:nvSpPr>
          <p:cNvPr id="3" name="Inhaltsplatzhalter 2"/>
          <p:cNvSpPr>
            <a:spLocks noGrp="1"/>
          </p:cNvSpPr>
          <p:nvPr>
            <p:ph idx="1"/>
          </p:nvPr>
        </p:nvSpPr>
        <p:spPr>
          <a:xfrm>
            <a:off x="157819" y="2132856"/>
            <a:ext cx="8986181" cy="4608512"/>
          </a:xfrm>
        </p:spPr>
        <p:txBody>
          <a:bodyPr>
            <a:noAutofit/>
          </a:bodyPr>
          <a:lstStyle/>
          <a:p>
            <a:pPr marL="0" indent="0">
              <a:lnSpc>
                <a:spcPts val="1900"/>
              </a:lnSpc>
              <a:buNone/>
            </a:pPr>
            <a:r>
              <a:rPr lang="de-DE" sz="1400" b="1" dirty="0">
                <a:solidFill>
                  <a:srgbClr val="0066FF"/>
                </a:solidFill>
              </a:rPr>
              <a:t>Auszug an beteiligten Firmen</a:t>
            </a:r>
          </a:p>
          <a:p>
            <a:pPr>
              <a:lnSpc>
                <a:spcPts val="1900"/>
              </a:lnSpc>
            </a:pPr>
            <a:r>
              <a:rPr lang="en-US" sz="1400" b="1" dirty="0" smtClean="0">
                <a:solidFill>
                  <a:schemeClr val="bg1"/>
                </a:solidFill>
              </a:rPr>
              <a:t>Airbus </a:t>
            </a:r>
            <a:r>
              <a:rPr lang="en-US" sz="1400" b="1" dirty="0">
                <a:solidFill>
                  <a:schemeClr val="bg1"/>
                </a:solidFill>
              </a:rPr>
              <a:t>Group </a:t>
            </a:r>
            <a:r>
              <a:rPr lang="en-US" sz="1400" dirty="0">
                <a:solidFill>
                  <a:schemeClr val="bg1"/>
                </a:solidFill>
              </a:rPr>
              <a:t>in “</a:t>
            </a:r>
            <a:r>
              <a:rPr lang="de-DE" sz="1400" dirty="0">
                <a:solidFill>
                  <a:schemeClr val="bg1"/>
                </a:solidFill>
                <a:hlinkClick r:id="rId2"/>
              </a:rPr>
              <a:t>Kontakt</a:t>
            </a:r>
            <a:r>
              <a:rPr lang="de-DE" sz="1400" dirty="0">
                <a:solidFill>
                  <a:schemeClr val="bg1"/>
                </a:solidFill>
              </a:rPr>
              <a:t>“ mit LENR Cities wegen gemeinsamer Aktivitäten. Eigene Entwicklung für Einsatz in Flugtriebwerken gestartet. </a:t>
            </a:r>
            <a:r>
              <a:rPr lang="de-DE" sz="1400" u="sng" dirty="0" smtClean="0">
                <a:solidFill>
                  <a:schemeClr val="bg1"/>
                </a:solidFill>
                <a:hlinkClick r:id="rId3"/>
              </a:rPr>
              <a:t>Workshop 2015</a:t>
            </a:r>
            <a:r>
              <a:rPr lang="de-DE" sz="1400" dirty="0" smtClean="0">
                <a:solidFill>
                  <a:schemeClr val="bg1"/>
                </a:solidFill>
              </a:rPr>
              <a:t>, </a:t>
            </a:r>
            <a:r>
              <a:rPr lang="de-DE" sz="1400" dirty="0" smtClean="0">
                <a:solidFill>
                  <a:schemeClr val="bg1"/>
                </a:solidFill>
                <a:hlinkClick r:id="rId4"/>
              </a:rPr>
              <a:t>2017</a:t>
            </a:r>
            <a:r>
              <a:rPr lang="de-DE" sz="1400" dirty="0" smtClean="0">
                <a:solidFill>
                  <a:schemeClr val="bg1"/>
                </a:solidFill>
              </a:rPr>
              <a:t>, </a:t>
            </a:r>
            <a:r>
              <a:rPr lang="de-DE" sz="1400" dirty="0" smtClean="0">
                <a:solidFill>
                  <a:schemeClr val="bg1"/>
                </a:solidFill>
                <a:hlinkClick r:id="rId5"/>
              </a:rPr>
              <a:t>2018</a:t>
            </a:r>
            <a:r>
              <a:rPr lang="de-DE" sz="1400" dirty="0" smtClean="0">
                <a:solidFill>
                  <a:schemeClr val="bg1"/>
                </a:solidFill>
              </a:rPr>
              <a:t>, </a:t>
            </a:r>
            <a:r>
              <a:rPr lang="de-DE" sz="1400" dirty="0" smtClean="0">
                <a:solidFill>
                  <a:schemeClr val="bg1"/>
                </a:solidFill>
                <a:hlinkClick r:id="rId6"/>
              </a:rPr>
              <a:t>erteiltes Patent</a:t>
            </a:r>
            <a:endParaRPr lang="de-DE" sz="1400" dirty="0">
              <a:solidFill>
                <a:schemeClr val="bg1"/>
              </a:solidFill>
            </a:endParaRPr>
          </a:p>
          <a:p>
            <a:pPr>
              <a:lnSpc>
                <a:spcPts val="1900"/>
              </a:lnSpc>
            </a:pPr>
            <a:r>
              <a:rPr lang="de-DE" sz="1400" b="1" dirty="0" smtClean="0">
                <a:solidFill>
                  <a:schemeClr val="bg1"/>
                </a:solidFill>
              </a:rPr>
              <a:t>Boeing</a:t>
            </a:r>
            <a:r>
              <a:rPr lang="de-DE" sz="1400" dirty="0" smtClean="0">
                <a:solidFill>
                  <a:schemeClr val="bg1"/>
                </a:solidFill>
              </a:rPr>
              <a:t> </a:t>
            </a:r>
            <a:r>
              <a:rPr lang="de-DE" sz="1400" dirty="0">
                <a:solidFill>
                  <a:schemeClr val="bg1"/>
                </a:solidFill>
              </a:rPr>
              <a:t>will zusammen mit der </a:t>
            </a:r>
            <a:r>
              <a:rPr lang="de-DE" sz="1400" u="sng" dirty="0">
                <a:solidFill>
                  <a:schemeClr val="bg1"/>
                </a:solidFill>
              </a:rPr>
              <a:t>NASA</a:t>
            </a:r>
            <a:r>
              <a:rPr lang="de-DE" sz="1400" dirty="0">
                <a:solidFill>
                  <a:schemeClr val="bg1"/>
                </a:solidFill>
              </a:rPr>
              <a:t> bis 2032 </a:t>
            </a:r>
            <a:r>
              <a:rPr lang="de-DE" sz="1400" u="sng" dirty="0">
                <a:solidFill>
                  <a:schemeClr val="bg1"/>
                </a:solidFill>
                <a:hlinkClick r:id="rId7" action="ppaction://hlinkfile"/>
              </a:rPr>
              <a:t>Flugtriebwerke</a:t>
            </a:r>
            <a:r>
              <a:rPr lang="de-DE" sz="1400" dirty="0">
                <a:solidFill>
                  <a:schemeClr val="bg1"/>
                </a:solidFill>
              </a:rPr>
              <a:t> (Seite 82-87) entwickeln. </a:t>
            </a:r>
            <a:r>
              <a:rPr lang="en-US" sz="1400" u="sng" dirty="0">
                <a:solidFill>
                  <a:schemeClr val="bg1"/>
                </a:solidFill>
                <a:hlinkClick r:id="rId8"/>
              </a:rPr>
              <a:t>http://climate.nasa.gov/news/864/</a:t>
            </a:r>
            <a:r>
              <a:rPr lang="en-US" sz="1400" dirty="0">
                <a:solidFill>
                  <a:schemeClr val="bg1"/>
                </a:solidFill>
              </a:rPr>
              <a:t>, </a:t>
            </a:r>
            <a:r>
              <a:rPr lang="en-US" sz="1400" dirty="0" smtClean="0">
                <a:solidFill>
                  <a:schemeClr val="bg1"/>
                </a:solidFill>
              </a:rPr>
              <a:t>NASA </a:t>
            </a:r>
            <a:r>
              <a:rPr lang="de-DE" sz="1400" dirty="0">
                <a:solidFill>
                  <a:schemeClr val="bg1"/>
                </a:solidFill>
                <a:hlinkClick r:id="rId9"/>
              </a:rPr>
              <a:t>Patentanmeldung</a:t>
            </a:r>
            <a:endParaRPr lang="de-DE" sz="1400" dirty="0">
              <a:solidFill>
                <a:schemeClr val="bg1"/>
              </a:solidFill>
            </a:endParaRPr>
          </a:p>
          <a:p>
            <a:pPr>
              <a:lnSpc>
                <a:spcPts val="1900"/>
              </a:lnSpc>
            </a:pPr>
            <a:r>
              <a:rPr lang="de-DE" sz="1400" b="1" dirty="0" smtClean="0">
                <a:solidFill>
                  <a:schemeClr val="bg1"/>
                </a:solidFill>
              </a:rPr>
              <a:t>Brillouin</a:t>
            </a:r>
            <a:r>
              <a:rPr lang="de-DE" sz="1400" b="1" dirty="0">
                <a:solidFill>
                  <a:schemeClr val="bg1"/>
                </a:solidFill>
              </a:rPr>
              <a:t>:</a:t>
            </a:r>
            <a:r>
              <a:rPr lang="de-DE" sz="1400" dirty="0">
                <a:solidFill>
                  <a:schemeClr val="bg1"/>
                </a:solidFill>
              </a:rPr>
              <a:t> </a:t>
            </a:r>
            <a:r>
              <a:rPr lang="de-DE" sz="1400" u="sng" dirty="0">
                <a:solidFill>
                  <a:schemeClr val="bg1"/>
                </a:solidFill>
                <a:hlinkClick r:id="rId10"/>
              </a:rPr>
              <a:t>http://coldfusion3.com/blog/brillouin-inventor-shares-some-interesting-thoughts-on-lenr</a:t>
            </a:r>
            <a:r>
              <a:rPr lang="de-DE" sz="1400" dirty="0">
                <a:solidFill>
                  <a:schemeClr val="bg1"/>
                </a:solidFill>
              </a:rPr>
              <a:t> </a:t>
            </a:r>
            <a:r>
              <a:rPr lang="de-DE" sz="1400" b="1" dirty="0">
                <a:solidFill>
                  <a:schemeClr val="bg1"/>
                </a:solidFill>
              </a:rPr>
              <a:t>30 kW Reaktor mit einem COP* von 100</a:t>
            </a:r>
            <a:r>
              <a:rPr lang="de-DE" sz="1400" dirty="0">
                <a:solidFill>
                  <a:schemeClr val="bg1"/>
                </a:solidFill>
              </a:rPr>
              <a:t> (Steuerleistung 300 Watt), Wärmekraftkoppelung mit 10 KW elektrischer Leistung. Vorstellung in Washington DC vor dem US Kongress. (Folie 6)</a:t>
            </a:r>
          </a:p>
          <a:p>
            <a:pPr>
              <a:lnSpc>
                <a:spcPts val="1900"/>
              </a:lnSpc>
            </a:pPr>
            <a:r>
              <a:rPr lang="de-DE" sz="1400" b="1" dirty="0" smtClean="0">
                <a:solidFill>
                  <a:schemeClr val="bg1"/>
                </a:solidFill>
              </a:rPr>
              <a:t>Rossi </a:t>
            </a:r>
            <a:r>
              <a:rPr lang="de-DE" sz="1400" b="1" dirty="0">
                <a:solidFill>
                  <a:schemeClr val="bg1"/>
                </a:solidFill>
              </a:rPr>
              <a:t>(Leonardo Group)</a:t>
            </a:r>
            <a:r>
              <a:rPr lang="de-DE" sz="1400" dirty="0">
                <a:solidFill>
                  <a:schemeClr val="bg1"/>
                </a:solidFill>
              </a:rPr>
              <a:t> </a:t>
            </a:r>
            <a:r>
              <a:rPr lang="de-DE" sz="1400" dirty="0" smtClean="0">
                <a:solidFill>
                  <a:schemeClr val="bg1"/>
                </a:solidFill>
              </a:rPr>
              <a:t>geht 2019 mit dem E-CAT SK </a:t>
            </a:r>
            <a:r>
              <a:rPr lang="de-DE" sz="1400" dirty="0">
                <a:solidFill>
                  <a:schemeClr val="bg1"/>
                </a:solidFill>
              </a:rPr>
              <a:t>in Serie. Der einjährige Kundendauerlauf </a:t>
            </a:r>
            <a:r>
              <a:rPr lang="de-DE" sz="1400" dirty="0" smtClean="0">
                <a:solidFill>
                  <a:schemeClr val="bg1"/>
                </a:solidFill>
              </a:rPr>
              <a:t>mit dem alten Reaktortyp in 2016 war </a:t>
            </a:r>
            <a:r>
              <a:rPr lang="de-DE" sz="1400" dirty="0">
                <a:solidFill>
                  <a:schemeClr val="bg1"/>
                </a:solidFill>
              </a:rPr>
              <a:t>erfolgreich. Der COP lag bei 87,5. Die Fertigungsstraßen für eine kostengünstige Großserienproduktion sind im Aufbau. </a:t>
            </a:r>
            <a:r>
              <a:rPr lang="de-DE" sz="1400" dirty="0" smtClean="0">
                <a:solidFill>
                  <a:schemeClr val="bg1"/>
                </a:solidFill>
              </a:rPr>
              <a:t>Im </a:t>
            </a:r>
            <a:r>
              <a:rPr lang="de-DE" sz="1400" dirty="0">
                <a:solidFill>
                  <a:schemeClr val="bg1"/>
                </a:solidFill>
              </a:rPr>
              <a:t>SSD-Modus erreicht Rossi schon heute einen COP von über 100! </a:t>
            </a:r>
            <a:r>
              <a:rPr lang="de-DE" sz="1400" dirty="0">
                <a:solidFill>
                  <a:schemeClr val="bg1"/>
                </a:solidFill>
                <a:hlinkClick r:id="rId11"/>
              </a:rPr>
              <a:t>Erteiltes Patent</a:t>
            </a:r>
            <a:r>
              <a:rPr lang="de-DE" sz="1400" dirty="0">
                <a:solidFill>
                  <a:schemeClr val="bg1"/>
                </a:solidFill>
              </a:rPr>
              <a:t>; mehrere bestätigte Nachbauten (im Wordsteuerdokument angegeben), </a:t>
            </a:r>
            <a:r>
              <a:rPr lang="de-DE" sz="1400" dirty="0" smtClean="0">
                <a:solidFill>
                  <a:schemeClr val="bg1"/>
                </a:solidFill>
                <a:hlinkClick r:id="rId12"/>
              </a:rPr>
              <a:t>geplante </a:t>
            </a:r>
            <a:r>
              <a:rPr lang="de-DE" sz="1400" dirty="0">
                <a:solidFill>
                  <a:schemeClr val="bg1"/>
                </a:solidFill>
                <a:hlinkClick r:id="rId12"/>
              </a:rPr>
              <a:t>Entwicklung einer Automobilapplikation</a:t>
            </a:r>
            <a:r>
              <a:rPr lang="de-DE" sz="1400" dirty="0">
                <a:solidFill>
                  <a:schemeClr val="bg1"/>
                </a:solidFill>
              </a:rPr>
              <a:t>, Elon Musk und deutsche Automobilfirmen stehen mit Rossi in Kontakt, Aufbau einer E-CAT Fertigung in Florida für 1 Million Einheiten/Jahr. </a:t>
            </a:r>
            <a:r>
              <a:rPr lang="de-DE" sz="1400" dirty="0">
                <a:solidFill>
                  <a:schemeClr val="bg1"/>
                </a:solidFill>
                <a:hlinkClick r:id="rId13"/>
              </a:rPr>
              <a:t>Geplante FAB für den E-CAT Quark X in Schweden</a:t>
            </a:r>
            <a:r>
              <a:rPr lang="de-DE" sz="1400" dirty="0">
                <a:solidFill>
                  <a:schemeClr val="bg1"/>
                </a:solidFill>
              </a:rPr>
              <a:t> mit ABB! </a:t>
            </a:r>
            <a:r>
              <a:rPr lang="de-DE" sz="1400" u="sng" dirty="0">
                <a:solidFill>
                  <a:schemeClr val="bg1"/>
                </a:solidFill>
                <a:hlinkClick r:id="rId14"/>
              </a:rPr>
              <a:t>Gutachten der Universität Budapest zu LENR nach </a:t>
            </a:r>
            <a:r>
              <a:rPr lang="de-DE" sz="1400" u="sng" dirty="0" smtClean="0">
                <a:solidFill>
                  <a:schemeClr val="bg1"/>
                </a:solidFill>
                <a:hlinkClick r:id="rId14"/>
              </a:rPr>
              <a:t>Rossi</a:t>
            </a:r>
            <a:r>
              <a:rPr lang="de-DE" sz="1400" dirty="0" smtClean="0">
                <a:solidFill>
                  <a:schemeClr val="bg1"/>
                </a:solidFill>
              </a:rPr>
              <a:t>, </a:t>
            </a:r>
            <a:r>
              <a:rPr lang="de-DE" sz="1400" dirty="0" smtClean="0">
                <a:solidFill>
                  <a:schemeClr val="bg1"/>
                </a:solidFill>
                <a:hlinkClick r:id="rId15"/>
              </a:rPr>
              <a:t>öffentliche Präsentation</a:t>
            </a:r>
            <a:r>
              <a:rPr lang="de-DE" sz="1400" dirty="0" smtClean="0">
                <a:solidFill>
                  <a:schemeClr val="bg1"/>
                </a:solidFill>
              </a:rPr>
              <a:t> des ECAT QX am 24.11.2017 in Stockholm, </a:t>
            </a:r>
            <a:r>
              <a:rPr lang="de-DE" sz="1400" dirty="0" smtClean="0">
                <a:solidFill>
                  <a:schemeClr val="bg1"/>
                </a:solidFill>
                <a:hlinkClick r:id="rId16"/>
              </a:rPr>
              <a:t>E-CAT SK Demo</a:t>
            </a:r>
            <a:r>
              <a:rPr lang="de-DE" sz="1400" dirty="0" smtClean="0">
                <a:solidFill>
                  <a:schemeClr val="bg1"/>
                </a:solidFill>
              </a:rPr>
              <a:t> 31.1.2019, </a:t>
            </a:r>
            <a:r>
              <a:rPr lang="de-DE" sz="1400" dirty="0" smtClean="0">
                <a:solidFill>
                  <a:schemeClr val="bg1"/>
                </a:solidFill>
                <a:hlinkClick r:id="rId17"/>
              </a:rPr>
              <a:t>Artikel</a:t>
            </a:r>
            <a:endParaRPr lang="de-DE" sz="14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17</a:t>
            </a:fld>
            <a:endParaRPr lang="en-US" dirty="0"/>
          </a:p>
        </p:txBody>
      </p:sp>
    </p:spTree>
    <p:extLst>
      <p:ext uri="{BB962C8B-B14F-4D97-AF65-F5344CB8AC3E}">
        <p14:creationId xmlns:p14="http://schemas.microsoft.com/office/powerpoint/2010/main" val="368354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Industrialisierung</a:t>
            </a:r>
          </a:p>
        </p:txBody>
      </p:sp>
      <p:sp>
        <p:nvSpPr>
          <p:cNvPr id="3" name="Inhaltsplatzhalter 2"/>
          <p:cNvSpPr>
            <a:spLocks noGrp="1"/>
          </p:cNvSpPr>
          <p:nvPr>
            <p:ph idx="1"/>
          </p:nvPr>
        </p:nvSpPr>
        <p:spPr>
          <a:xfrm>
            <a:off x="157819" y="2132856"/>
            <a:ext cx="8986181" cy="4608512"/>
          </a:xfrm>
        </p:spPr>
        <p:txBody>
          <a:bodyPr>
            <a:noAutofit/>
          </a:bodyPr>
          <a:lstStyle/>
          <a:p>
            <a:pPr marL="0" indent="0">
              <a:lnSpc>
                <a:spcPct val="150000"/>
              </a:lnSpc>
              <a:buNone/>
            </a:pPr>
            <a:r>
              <a:rPr lang="de-DE" sz="1400" b="1" dirty="0">
                <a:solidFill>
                  <a:srgbClr val="0066FF"/>
                </a:solidFill>
              </a:rPr>
              <a:t>Auszug an beteiligten Firmen</a:t>
            </a:r>
          </a:p>
          <a:p>
            <a:pPr>
              <a:lnSpc>
                <a:spcPts val="1900"/>
              </a:lnSpc>
            </a:pPr>
            <a:r>
              <a:rPr lang="de-DE" sz="1400" b="1" dirty="0">
                <a:solidFill>
                  <a:schemeClr val="bg1"/>
                </a:solidFill>
              </a:rPr>
              <a:t>Rossi (Leonardo Group) </a:t>
            </a:r>
            <a:r>
              <a:rPr lang="de-DE" sz="1400" dirty="0">
                <a:solidFill>
                  <a:schemeClr val="bg1"/>
                </a:solidFill>
              </a:rPr>
              <a:t>Die Ergebnisse des einjährigen Testlaufes der  1MW – ECAT – Anlage wurden im Januar 2017 </a:t>
            </a:r>
            <a:r>
              <a:rPr lang="de-DE" sz="1400" u="sng" dirty="0">
                <a:solidFill>
                  <a:schemeClr val="bg1"/>
                </a:solidFill>
              </a:rPr>
              <a:t>veröffentlicht.</a:t>
            </a:r>
            <a:r>
              <a:rPr lang="de-DE" sz="1400" dirty="0">
                <a:solidFill>
                  <a:schemeClr val="bg1"/>
                </a:solidFill>
              </a:rPr>
              <a:t> Dabei lag der COP der Anlage zwischen 53 und 139. Seit September 2017 werden nun von der Leonardo Corporation die ersten LENR – Dampferzeuger angeboten: </a:t>
            </a:r>
            <a:r>
              <a:rPr lang="de-DE" sz="1400" dirty="0">
                <a:solidFill>
                  <a:schemeClr val="bg1"/>
                </a:solidFill>
                <a:hlinkClick r:id="rId2"/>
              </a:rPr>
              <a:t>https://ecat.com/ecat-products/ecat-energy</a:t>
            </a:r>
            <a:r>
              <a:rPr lang="de-DE" sz="1400" dirty="0">
                <a:solidFill>
                  <a:schemeClr val="bg1"/>
                </a:solidFill>
              </a:rPr>
              <a:t> </a:t>
            </a:r>
          </a:p>
          <a:p>
            <a:pPr marL="0" lvl="0" indent="0">
              <a:buNone/>
            </a:pPr>
            <a:endParaRPr lang="de-DE" sz="1400" dirty="0">
              <a:solidFill>
                <a:schemeClr val="bg1"/>
              </a:solidFill>
            </a:endParaRPr>
          </a:p>
          <a:p>
            <a:pPr marL="0" lvl="0" indent="0">
              <a:buNone/>
            </a:pPr>
            <a:endParaRPr lang="de-DE" sz="1400" dirty="0">
              <a:solidFill>
                <a:schemeClr val="bg1"/>
              </a:solidFill>
            </a:endParaRPr>
          </a:p>
          <a:p>
            <a:pPr marL="0" lvl="0" indent="0">
              <a:buNone/>
            </a:pPr>
            <a:endParaRPr lang="de-DE" sz="1400" dirty="0">
              <a:solidFill>
                <a:schemeClr val="bg1"/>
              </a:solidFill>
            </a:endParaRPr>
          </a:p>
          <a:p>
            <a:pPr marL="0" lvl="0" indent="0">
              <a:buNone/>
            </a:pPr>
            <a:endParaRPr lang="de-DE" sz="1400" dirty="0">
              <a:solidFill>
                <a:schemeClr val="bg1"/>
              </a:solidFill>
            </a:endParaRPr>
          </a:p>
          <a:p>
            <a:pPr marL="0" lvl="0" indent="0">
              <a:buNone/>
            </a:pPr>
            <a:endParaRPr lang="de-DE" sz="1400" dirty="0">
              <a:solidFill>
                <a:schemeClr val="bg1"/>
              </a:solidFill>
            </a:endParaRPr>
          </a:p>
          <a:p>
            <a:pPr marL="0" lvl="0" indent="0">
              <a:buNone/>
            </a:pPr>
            <a:endParaRPr lang="de-DE" sz="1400" dirty="0">
              <a:solidFill>
                <a:schemeClr val="bg1"/>
              </a:solidFill>
            </a:endParaRPr>
          </a:p>
          <a:p>
            <a:pPr marL="0" lvl="0" indent="0">
              <a:buNone/>
            </a:pPr>
            <a:endParaRPr lang="de-DE" sz="1400" b="1" dirty="0">
              <a:solidFill>
                <a:schemeClr val="bg1"/>
              </a:solidFill>
            </a:endParaRPr>
          </a:p>
          <a:p>
            <a:pPr marL="0" lvl="0" indent="0">
              <a:buNone/>
            </a:pPr>
            <a:endParaRPr lang="de-DE" sz="1400" b="1" dirty="0">
              <a:solidFill>
                <a:schemeClr val="bg1"/>
              </a:solidFill>
            </a:endParaRPr>
          </a:p>
          <a:p>
            <a:pPr marL="0" lvl="0" indent="0">
              <a:buNone/>
            </a:pPr>
            <a:r>
              <a:rPr lang="de-DE" sz="1400" dirty="0" smtClean="0">
                <a:solidFill>
                  <a:schemeClr val="bg1"/>
                </a:solidFill>
              </a:rPr>
              <a:t> </a:t>
            </a:r>
            <a:endParaRPr lang="de-DE" sz="1400" u="sng"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18</a:t>
            </a:fld>
            <a:endParaRPr lang="en-US"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878199"/>
            <a:ext cx="7646675" cy="2431121"/>
          </a:xfrm>
          <a:prstGeom prst="rect">
            <a:avLst/>
          </a:prstGeom>
        </p:spPr>
      </p:pic>
    </p:spTree>
    <p:extLst>
      <p:ext uri="{BB962C8B-B14F-4D97-AF65-F5344CB8AC3E}">
        <p14:creationId xmlns:p14="http://schemas.microsoft.com/office/powerpoint/2010/main" val="3716806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Industrialisierung</a:t>
            </a:r>
          </a:p>
        </p:txBody>
      </p:sp>
      <p:sp>
        <p:nvSpPr>
          <p:cNvPr id="3" name="Inhaltsplatzhalter 2"/>
          <p:cNvSpPr>
            <a:spLocks noGrp="1"/>
          </p:cNvSpPr>
          <p:nvPr>
            <p:ph idx="1"/>
          </p:nvPr>
        </p:nvSpPr>
        <p:spPr>
          <a:xfrm>
            <a:off x="157819" y="2132856"/>
            <a:ext cx="8950685" cy="4608512"/>
          </a:xfrm>
        </p:spPr>
        <p:txBody>
          <a:bodyPr>
            <a:noAutofit/>
          </a:bodyPr>
          <a:lstStyle/>
          <a:p>
            <a:pPr marL="0" indent="0">
              <a:lnSpc>
                <a:spcPct val="150000"/>
              </a:lnSpc>
              <a:buNone/>
            </a:pPr>
            <a:r>
              <a:rPr lang="de-DE" sz="1400" b="1" dirty="0">
                <a:solidFill>
                  <a:srgbClr val="0066FF"/>
                </a:solidFill>
              </a:rPr>
              <a:t>Auszug an beteiligten </a:t>
            </a:r>
            <a:r>
              <a:rPr lang="de-DE" sz="1400" b="1" dirty="0" smtClean="0">
                <a:solidFill>
                  <a:srgbClr val="0066FF"/>
                </a:solidFill>
              </a:rPr>
              <a:t>Firmen</a:t>
            </a:r>
          </a:p>
          <a:p>
            <a:pPr marL="0" indent="0">
              <a:lnSpc>
                <a:spcPct val="150000"/>
              </a:lnSpc>
              <a:buNone/>
            </a:pPr>
            <a:endParaRPr lang="de-DE" sz="200" b="1" dirty="0">
              <a:solidFill>
                <a:srgbClr val="0066FF"/>
              </a:solidFill>
            </a:endParaRPr>
          </a:p>
          <a:p>
            <a:pPr marL="285750" indent="-285750">
              <a:lnSpc>
                <a:spcPct val="100000"/>
              </a:lnSpc>
              <a:spcBef>
                <a:spcPts val="0"/>
              </a:spcBef>
              <a:spcAft>
                <a:spcPts val="1200"/>
              </a:spcAft>
            </a:pPr>
            <a:r>
              <a:rPr lang="de-DE" sz="1400" b="1" dirty="0">
                <a:solidFill>
                  <a:schemeClr val="bg1"/>
                </a:solidFill>
              </a:rPr>
              <a:t>Rossi (Leonardo Group</a:t>
            </a:r>
            <a:r>
              <a:rPr lang="de-DE" sz="1400" b="1" dirty="0" smtClean="0">
                <a:solidFill>
                  <a:schemeClr val="bg1"/>
                </a:solidFill>
              </a:rPr>
              <a:t>) </a:t>
            </a:r>
            <a:r>
              <a:rPr lang="de-DE" sz="1400" dirty="0" smtClean="0">
                <a:solidFill>
                  <a:schemeClr val="bg1"/>
                </a:solidFill>
              </a:rPr>
              <a:t>A. Rossi arbeitet an 2 Konzepten der Verstromung von LENR: Ein Konzept zur Direktverstromung, das noch Mitte 2019 veröffentlicht werden wird. Zusammen mit einer japanischen Firma arbeitet er noch an einem klassischen Konzept zur Verstromung von Wärmeenergie.</a:t>
            </a:r>
            <a:endParaRPr lang="de-DE" sz="1400" dirty="0">
              <a:solidFill>
                <a:schemeClr val="bg1"/>
              </a:solidFill>
            </a:endParaRPr>
          </a:p>
          <a:p>
            <a:pPr marL="285750" indent="-285750">
              <a:lnSpc>
                <a:spcPct val="100000"/>
              </a:lnSpc>
              <a:spcBef>
                <a:spcPts val="0"/>
              </a:spcBef>
              <a:spcAft>
                <a:spcPts val="1200"/>
              </a:spcAft>
            </a:pPr>
            <a:r>
              <a:rPr lang="de-DE" sz="1400" b="1" dirty="0" smtClean="0">
                <a:solidFill>
                  <a:schemeClr val="bg1"/>
                </a:solidFill>
              </a:rPr>
              <a:t>Leif </a:t>
            </a:r>
            <a:r>
              <a:rPr lang="de-DE" sz="1400" b="1" dirty="0" smtClean="0">
                <a:solidFill>
                  <a:schemeClr val="bg1"/>
                </a:solidFill>
              </a:rPr>
              <a:t>Holmlid </a:t>
            </a:r>
            <a:r>
              <a:rPr lang="de-DE" sz="1400" dirty="0" smtClean="0">
                <a:solidFill>
                  <a:schemeClr val="bg1"/>
                </a:solidFill>
              </a:rPr>
              <a:t>arbeitet an einem Gerät zur direkten Stromerzeugung </a:t>
            </a:r>
            <a:r>
              <a:rPr lang="de-DE" sz="1400" dirty="0">
                <a:solidFill>
                  <a:schemeClr val="bg1"/>
                </a:solidFill>
              </a:rPr>
              <a:t>durch LENR, </a:t>
            </a:r>
            <a:r>
              <a:rPr lang="de-DE" sz="1400" dirty="0" smtClean="0">
                <a:solidFill>
                  <a:schemeClr val="bg1"/>
                </a:solidFill>
                <a:hlinkClick r:id="rId2"/>
              </a:rPr>
              <a:t>Patentverfahren</a:t>
            </a:r>
            <a:r>
              <a:rPr lang="de-DE" sz="1400" dirty="0" smtClean="0">
                <a:solidFill>
                  <a:schemeClr val="bg1"/>
                </a:solidFill>
              </a:rPr>
              <a:t> WO2018093312A1 u.a., </a:t>
            </a:r>
            <a:r>
              <a:rPr lang="de-DE" sz="1400" dirty="0" smtClean="0">
                <a:solidFill>
                  <a:schemeClr val="bg1"/>
                </a:solidFill>
                <a:hlinkClick r:id="rId3"/>
              </a:rPr>
              <a:t>http</a:t>
            </a:r>
            <a:r>
              <a:rPr lang="de-DE" sz="1400" dirty="0">
                <a:solidFill>
                  <a:schemeClr val="bg1"/>
                </a:solidFill>
                <a:hlinkClick r:id="rId3"/>
              </a:rPr>
              <a:t>://www.norrontfusion.com</a:t>
            </a:r>
            <a:r>
              <a:rPr lang="de-DE" sz="1400" dirty="0" smtClean="0">
                <a:solidFill>
                  <a:schemeClr val="bg1"/>
                </a:solidFill>
                <a:hlinkClick r:id="rId3"/>
              </a:rPr>
              <a:t>/</a:t>
            </a:r>
            <a:r>
              <a:rPr lang="de-DE" sz="1400" dirty="0" smtClean="0">
                <a:solidFill>
                  <a:schemeClr val="bg1"/>
                </a:solidFill>
              </a:rPr>
              <a:t>, </a:t>
            </a:r>
            <a:r>
              <a:rPr lang="de-DE" sz="1400" dirty="0" smtClean="0">
                <a:solidFill>
                  <a:schemeClr val="bg1"/>
                </a:solidFill>
                <a:hlinkClick r:id="rId4"/>
              </a:rPr>
              <a:t>Theorie</a:t>
            </a:r>
            <a:r>
              <a:rPr lang="de-DE" sz="1400" dirty="0" smtClean="0">
                <a:solidFill>
                  <a:schemeClr val="bg1"/>
                </a:solidFill>
              </a:rPr>
              <a:t>, weitere Informationen </a:t>
            </a:r>
            <a:r>
              <a:rPr lang="de-DE" sz="1400" dirty="0">
                <a:solidFill>
                  <a:schemeClr val="bg1"/>
                </a:solidFill>
              </a:rPr>
              <a:t>auf </a:t>
            </a:r>
            <a:r>
              <a:rPr lang="de-DE" sz="1400" dirty="0">
                <a:solidFill>
                  <a:schemeClr val="bg1"/>
                </a:solidFill>
                <a:hlinkClick r:id="rId5"/>
              </a:rPr>
              <a:t>https://coldreaction.net</a:t>
            </a:r>
            <a:r>
              <a:rPr lang="de-DE" sz="1400" dirty="0" smtClean="0">
                <a:solidFill>
                  <a:schemeClr val="bg1"/>
                </a:solidFill>
                <a:hlinkClick r:id="rId5"/>
              </a:rPr>
              <a:t>/</a:t>
            </a:r>
            <a:r>
              <a:rPr lang="de-DE" sz="1400" dirty="0" smtClean="0">
                <a:solidFill>
                  <a:schemeClr val="bg1"/>
                </a:solidFill>
              </a:rPr>
              <a:t> (19. + 23.12.18), </a:t>
            </a:r>
            <a:r>
              <a:rPr lang="de-DE" sz="1400" dirty="0" smtClean="0">
                <a:solidFill>
                  <a:schemeClr val="bg1"/>
                </a:solidFill>
                <a:hlinkClick r:id="rId6"/>
              </a:rPr>
              <a:t>COP &gt; 450 </a:t>
            </a:r>
            <a:endParaRPr lang="de-DE" sz="1400" dirty="0">
              <a:solidFill>
                <a:schemeClr val="bg1"/>
              </a:solidFill>
            </a:endParaRPr>
          </a:p>
          <a:p>
            <a:pPr marL="285750" indent="-285750">
              <a:lnSpc>
                <a:spcPct val="100000"/>
              </a:lnSpc>
              <a:spcBef>
                <a:spcPts val="0"/>
              </a:spcBef>
              <a:spcAft>
                <a:spcPts val="1200"/>
              </a:spcAft>
            </a:pPr>
            <a:r>
              <a:rPr lang="de-DE" sz="1400" b="1" dirty="0" smtClean="0">
                <a:solidFill>
                  <a:schemeClr val="bg1"/>
                </a:solidFill>
              </a:rPr>
              <a:t>PSA </a:t>
            </a:r>
            <a:r>
              <a:rPr lang="de-DE" sz="1400" dirty="0">
                <a:solidFill>
                  <a:schemeClr val="bg1"/>
                </a:solidFill>
              </a:rPr>
              <a:t>und </a:t>
            </a:r>
            <a:r>
              <a:rPr lang="de-DE" sz="1400" b="1" dirty="0">
                <a:solidFill>
                  <a:schemeClr val="bg1"/>
                </a:solidFill>
              </a:rPr>
              <a:t>Tesla</a:t>
            </a:r>
            <a:r>
              <a:rPr lang="de-DE" sz="1400" dirty="0">
                <a:solidFill>
                  <a:schemeClr val="bg1"/>
                </a:solidFill>
              </a:rPr>
              <a:t> sind zusammen mit dem Startup-Unternehmen </a:t>
            </a:r>
            <a:r>
              <a:rPr lang="de-DE" sz="1400" b="1" dirty="0">
                <a:solidFill>
                  <a:schemeClr val="bg1"/>
                </a:solidFill>
              </a:rPr>
              <a:t>LENR Cars</a:t>
            </a:r>
            <a:r>
              <a:rPr lang="de-DE" sz="1400" dirty="0">
                <a:solidFill>
                  <a:schemeClr val="bg1"/>
                </a:solidFill>
              </a:rPr>
              <a:t> an der </a:t>
            </a:r>
            <a:r>
              <a:rPr lang="de-DE" sz="1400" u="sng" dirty="0">
                <a:solidFill>
                  <a:schemeClr val="bg1"/>
                </a:solidFill>
                <a:hlinkClick r:id="rId7"/>
              </a:rPr>
              <a:t>Entwicklung von Antriebskonzepten für PKWs</a:t>
            </a:r>
            <a:r>
              <a:rPr lang="de-DE" sz="1400" dirty="0">
                <a:solidFill>
                  <a:schemeClr val="bg1"/>
                </a:solidFill>
              </a:rPr>
              <a:t>, die herkömmliche Verbrennungsmotoren und Abgasanlagen überflüssig machen: </a:t>
            </a:r>
            <a:r>
              <a:rPr lang="de-DE" sz="1400" u="sng" dirty="0">
                <a:solidFill>
                  <a:schemeClr val="bg1"/>
                </a:solidFill>
                <a:hlinkClick r:id="rId8"/>
              </a:rPr>
              <a:t>Video</a:t>
            </a:r>
            <a:r>
              <a:rPr lang="de-DE" sz="1400" dirty="0">
                <a:solidFill>
                  <a:schemeClr val="bg1"/>
                </a:solidFill>
              </a:rPr>
              <a:t>; </a:t>
            </a:r>
            <a:r>
              <a:rPr lang="de-DE" sz="1400" u="sng" dirty="0">
                <a:solidFill>
                  <a:schemeClr val="bg1"/>
                </a:solidFill>
                <a:hlinkClick r:id="rId9"/>
              </a:rPr>
              <a:t>http://lenr-cars.com/</a:t>
            </a:r>
            <a:r>
              <a:rPr lang="de-DE" sz="1400" dirty="0">
                <a:solidFill>
                  <a:schemeClr val="bg1"/>
                </a:solidFill>
              </a:rPr>
              <a:t>, </a:t>
            </a:r>
            <a:r>
              <a:rPr lang="de-DE" sz="1400" u="sng" dirty="0">
                <a:solidFill>
                  <a:schemeClr val="bg1"/>
                </a:solidFill>
                <a:hlinkClick r:id="rId10"/>
              </a:rPr>
              <a:t>laufendes Patentverfahren</a:t>
            </a:r>
            <a:r>
              <a:rPr lang="de-DE" sz="1400" dirty="0" smtClean="0">
                <a:solidFill>
                  <a:schemeClr val="bg1"/>
                </a:solidFill>
              </a:rPr>
              <a:t>, </a:t>
            </a:r>
            <a:endParaRPr lang="de-DE" sz="1400" dirty="0">
              <a:solidFill>
                <a:schemeClr val="bg1"/>
              </a:solidFill>
            </a:endParaRPr>
          </a:p>
          <a:p>
            <a:pPr marL="285750" indent="-285750">
              <a:lnSpc>
                <a:spcPct val="100000"/>
              </a:lnSpc>
              <a:spcBef>
                <a:spcPts val="0"/>
              </a:spcBef>
              <a:spcAft>
                <a:spcPts val="1200"/>
              </a:spcAft>
            </a:pPr>
            <a:r>
              <a:rPr lang="it-IT" sz="1400" b="1" u="sng" dirty="0" smtClean="0">
                <a:solidFill>
                  <a:schemeClr val="bg1"/>
                </a:solidFill>
                <a:hlinkClick r:id="rId11"/>
              </a:rPr>
              <a:t>Purratio</a:t>
            </a:r>
            <a:r>
              <a:rPr lang="it-IT" sz="1400" dirty="0">
                <a:solidFill>
                  <a:schemeClr val="bg1"/>
                </a:solidFill>
              </a:rPr>
              <a:t>, </a:t>
            </a:r>
            <a:r>
              <a:rPr lang="de-DE" sz="1400" dirty="0">
                <a:solidFill>
                  <a:schemeClr val="bg1"/>
                </a:solidFill>
              </a:rPr>
              <a:t>einzige bekannte deutsche</a:t>
            </a:r>
            <a:r>
              <a:rPr lang="it-IT" sz="1400" dirty="0">
                <a:solidFill>
                  <a:schemeClr val="bg1"/>
                </a:solidFill>
              </a:rPr>
              <a:t> Firma, </a:t>
            </a:r>
            <a:r>
              <a:rPr lang="de-DE" sz="1400" u="sng" dirty="0">
                <a:solidFill>
                  <a:schemeClr val="bg1"/>
                </a:solidFill>
                <a:hlinkClick r:id="rId12"/>
              </a:rPr>
              <a:t>Fokusartikel</a:t>
            </a:r>
            <a:r>
              <a:rPr lang="it-IT" sz="1400" dirty="0">
                <a:solidFill>
                  <a:schemeClr val="bg1"/>
                </a:solidFill>
              </a:rPr>
              <a:t>, </a:t>
            </a:r>
            <a:r>
              <a:rPr lang="de-DE" sz="1400" u="sng" dirty="0">
                <a:solidFill>
                  <a:schemeClr val="bg1"/>
                </a:solidFill>
                <a:hlinkClick r:id="rId13"/>
              </a:rPr>
              <a:t>Gerät</a:t>
            </a:r>
            <a:r>
              <a:rPr lang="it-IT" sz="1400" dirty="0">
                <a:solidFill>
                  <a:schemeClr val="bg1"/>
                </a:solidFill>
              </a:rPr>
              <a:t>, </a:t>
            </a:r>
            <a:r>
              <a:rPr lang="de-DE" sz="1400" dirty="0">
                <a:solidFill>
                  <a:schemeClr val="bg1"/>
                </a:solidFill>
              </a:rPr>
              <a:t>erteiltes </a:t>
            </a:r>
            <a:r>
              <a:rPr lang="de-DE" sz="1400" u="sng" dirty="0">
                <a:solidFill>
                  <a:schemeClr val="bg1"/>
                </a:solidFill>
                <a:hlinkClick r:id="rId14"/>
              </a:rPr>
              <a:t>Patent</a:t>
            </a:r>
            <a:r>
              <a:rPr lang="de-DE" sz="1400" dirty="0">
                <a:solidFill>
                  <a:schemeClr val="bg1"/>
                </a:solidFill>
              </a:rPr>
              <a:t> EP1924387B1, 2014 hat unter anderem ein Vertreter der Bundesregierung (Norbert Barthle), sowie eine Delegation der Robert Bosch GmbH und anderen deutschen Firmen den laufenden Prototypen der Purratio AG begutachtet</a:t>
            </a:r>
            <a:r>
              <a:rPr lang="de-DE" sz="1400" dirty="0" smtClean="0">
                <a:solidFill>
                  <a:schemeClr val="bg1"/>
                </a:solidFill>
              </a:rPr>
              <a:t>!</a:t>
            </a:r>
          </a:p>
          <a:p>
            <a:pPr marL="285750" indent="-285750">
              <a:lnSpc>
                <a:spcPct val="100000"/>
              </a:lnSpc>
              <a:spcBef>
                <a:spcPts val="0"/>
              </a:spcBef>
              <a:spcAft>
                <a:spcPts val="1200"/>
              </a:spcAft>
            </a:pPr>
            <a:r>
              <a:rPr lang="de-DE" sz="1400" b="1" dirty="0">
                <a:solidFill>
                  <a:schemeClr val="bg1"/>
                </a:solidFill>
                <a:hlinkClick r:id="rId15"/>
              </a:rPr>
              <a:t>Toyota Motor Company, Nissan Motor Co.</a:t>
            </a:r>
            <a:r>
              <a:rPr lang="de-DE" sz="1400" b="1" dirty="0">
                <a:solidFill>
                  <a:schemeClr val="bg1"/>
                </a:solidFill>
              </a:rPr>
              <a:t> </a:t>
            </a:r>
            <a:r>
              <a:rPr lang="de-DE" sz="1400" dirty="0">
                <a:solidFill>
                  <a:schemeClr val="bg1"/>
                </a:solidFill>
              </a:rPr>
              <a:t>und </a:t>
            </a:r>
            <a:r>
              <a:rPr lang="de-DE" sz="1400" b="1" dirty="0">
                <a:solidFill>
                  <a:schemeClr val="bg1"/>
                </a:solidFill>
                <a:hlinkClick r:id="rId16"/>
              </a:rPr>
              <a:t>Mitsubishi Heavy Industries</a:t>
            </a:r>
            <a:r>
              <a:rPr lang="de-DE" sz="1400" dirty="0">
                <a:solidFill>
                  <a:schemeClr val="bg1"/>
                </a:solidFill>
              </a:rPr>
              <a:t> sind ebenfalls an der Entwicklung von LENR-Konzepten beteiligt. </a:t>
            </a:r>
            <a:r>
              <a:rPr lang="de-DE" sz="1400" u="sng" dirty="0" smtClean="0">
                <a:solidFill>
                  <a:schemeClr val="bg1"/>
                </a:solidFill>
                <a:hlinkClick r:id="rId17"/>
              </a:rPr>
              <a:t>Video</a:t>
            </a:r>
            <a:endParaRPr lang="de-DE" sz="1400" u="sng" dirty="0" smtClean="0">
              <a:solidFill>
                <a:schemeClr val="bg1"/>
              </a:solidFill>
            </a:endParaRPr>
          </a:p>
          <a:p>
            <a:pPr marL="0" indent="0">
              <a:lnSpc>
                <a:spcPct val="100000"/>
              </a:lnSpc>
              <a:spcBef>
                <a:spcPts val="0"/>
              </a:spcBef>
              <a:spcAft>
                <a:spcPts val="1200"/>
              </a:spcAft>
              <a:buNone/>
            </a:pPr>
            <a:endParaRPr lang="de-DE" sz="1400" u="sng" dirty="0">
              <a:solidFill>
                <a:schemeClr val="bg1"/>
              </a:solidFill>
            </a:endParaRPr>
          </a:p>
          <a:p>
            <a:pPr marL="0" indent="0">
              <a:lnSpc>
                <a:spcPct val="100000"/>
              </a:lnSpc>
              <a:spcBef>
                <a:spcPts val="0"/>
              </a:spcBef>
              <a:spcAft>
                <a:spcPts val="1200"/>
              </a:spcAft>
              <a:buNone/>
            </a:pPr>
            <a:endParaRPr lang="de-DE" sz="1400" dirty="0">
              <a:solidFill>
                <a:schemeClr val="bg1"/>
              </a:solidFill>
            </a:endParaRPr>
          </a:p>
          <a:p>
            <a:pPr marL="285750" lvl="0" indent="-285750">
              <a:lnSpc>
                <a:spcPct val="100000"/>
              </a:lnSpc>
              <a:spcBef>
                <a:spcPts val="0"/>
              </a:spcBef>
              <a:spcAft>
                <a:spcPts val="1200"/>
              </a:spcAft>
            </a:pPr>
            <a:endParaRPr lang="de-DE" sz="14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19</a:t>
            </a:fld>
            <a:endParaRPr lang="en-US" dirty="0"/>
          </a:p>
        </p:txBody>
      </p:sp>
    </p:spTree>
    <p:extLst>
      <p:ext uri="{BB962C8B-B14F-4D97-AF65-F5344CB8AC3E}">
        <p14:creationId xmlns:p14="http://schemas.microsoft.com/office/powerpoint/2010/main" val="102055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Aussagen zu einer begonnenen Energierevolution</a:t>
            </a:r>
          </a:p>
        </p:txBody>
      </p:sp>
      <p:sp>
        <p:nvSpPr>
          <p:cNvPr id="3" name="Inhaltsplatzhalter 2"/>
          <p:cNvSpPr>
            <a:spLocks noGrp="1"/>
          </p:cNvSpPr>
          <p:nvPr>
            <p:ph idx="1"/>
          </p:nvPr>
        </p:nvSpPr>
        <p:spPr>
          <a:xfrm>
            <a:off x="157819" y="2132856"/>
            <a:ext cx="8806669" cy="4608512"/>
          </a:xfrm>
        </p:spPr>
        <p:txBody>
          <a:bodyPr>
            <a:noAutofit/>
          </a:bodyPr>
          <a:lstStyle/>
          <a:p>
            <a:pPr marL="0" indent="0">
              <a:lnSpc>
                <a:spcPct val="120000"/>
              </a:lnSpc>
              <a:spcBef>
                <a:spcPts val="0"/>
              </a:spcBef>
              <a:buNone/>
            </a:pPr>
            <a:r>
              <a:rPr lang="de-DE" sz="1400" b="1" u="sng" dirty="0">
                <a:solidFill>
                  <a:srgbClr val="FF0000"/>
                </a:solidFill>
              </a:rPr>
              <a:t>EON-Chef Johannes Teyssen: </a:t>
            </a:r>
          </a:p>
          <a:p>
            <a:pPr marL="0" indent="0">
              <a:lnSpc>
                <a:spcPct val="120000"/>
              </a:lnSpc>
              <a:spcBef>
                <a:spcPts val="0"/>
              </a:spcBef>
              <a:buNone/>
            </a:pPr>
            <a:r>
              <a:rPr lang="de-DE" sz="1400" b="1" dirty="0">
                <a:solidFill>
                  <a:schemeClr val="bg1"/>
                </a:solidFill>
              </a:rPr>
              <a:t>„Wie wir heute sehen, waren die Umbrüche der Vergangenheit nur der Auftakt zu viel fundamentaleren Veränderungen – zu einer Revolution der Energiewelt, die begonnen hat, alles umzustürzen, was hundert Jahre als feste Gewissheit galt.“ </a:t>
            </a:r>
          </a:p>
          <a:p>
            <a:pPr marL="0" indent="0">
              <a:lnSpc>
                <a:spcPct val="120000"/>
              </a:lnSpc>
              <a:spcBef>
                <a:spcPts val="0"/>
              </a:spcBef>
              <a:buNone/>
            </a:pPr>
            <a:r>
              <a:rPr lang="de-DE" sz="900" dirty="0">
                <a:solidFill>
                  <a:schemeClr val="bg1"/>
                </a:solidFill>
              </a:rPr>
              <a:t>(Quelle: </a:t>
            </a:r>
            <a:r>
              <a:rPr lang="de-DE" sz="900" u="sng" dirty="0">
                <a:solidFill>
                  <a:schemeClr val="bg1"/>
                </a:solidFill>
                <a:hlinkClick r:id="rId2"/>
              </a:rPr>
              <a:t>http://www.pv-magazine.de/nachrichten/details/beitrag/die-energie-revolution-ist-da_100019180</a:t>
            </a:r>
            <a:r>
              <a:rPr lang="de-DE" sz="900" u="sng" dirty="0" smtClean="0">
                <a:solidFill>
                  <a:schemeClr val="bg1"/>
                </a:solidFill>
                <a:hlinkClick r:id="rId2"/>
              </a:rPr>
              <a:t>/</a:t>
            </a:r>
            <a:r>
              <a:rPr lang="de-DE" sz="900" dirty="0" smtClean="0">
                <a:solidFill>
                  <a:schemeClr val="bg1"/>
                </a:solidFill>
              </a:rPr>
              <a:t>)</a:t>
            </a:r>
          </a:p>
          <a:p>
            <a:pPr marL="0" indent="0">
              <a:lnSpc>
                <a:spcPct val="120000"/>
              </a:lnSpc>
              <a:spcBef>
                <a:spcPts val="0"/>
              </a:spcBef>
              <a:buNone/>
            </a:pPr>
            <a:endParaRPr lang="de-DE" sz="800" dirty="0">
              <a:solidFill>
                <a:schemeClr val="bg1"/>
              </a:solidFill>
            </a:endParaRPr>
          </a:p>
          <a:p>
            <a:pPr marL="0" indent="0">
              <a:lnSpc>
                <a:spcPct val="120000"/>
              </a:lnSpc>
              <a:spcBef>
                <a:spcPts val="0"/>
              </a:spcBef>
              <a:buNone/>
            </a:pPr>
            <a:r>
              <a:rPr lang="de-DE" sz="1400" b="1" u="sng" dirty="0" smtClean="0">
                <a:solidFill>
                  <a:srgbClr val="FF0000"/>
                </a:solidFill>
              </a:rPr>
              <a:t>Microsoftgründer </a:t>
            </a:r>
            <a:r>
              <a:rPr lang="de-DE" sz="1400" b="1" u="sng" dirty="0">
                <a:solidFill>
                  <a:srgbClr val="FF0000"/>
                </a:solidFill>
              </a:rPr>
              <a:t>Bill Gates:</a:t>
            </a:r>
            <a:r>
              <a:rPr lang="de-DE" sz="1400" dirty="0">
                <a:solidFill>
                  <a:srgbClr val="FF0000"/>
                </a:solidFill>
              </a:rPr>
              <a:t> </a:t>
            </a:r>
          </a:p>
          <a:p>
            <a:pPr marL="0" indent="0">
              <a:lnSpc>
                <a:spcPct val="120000"/>
              </a:lnSpc>
              <a:spcBef>
                <a:spcPts val="0"/>
              </a:spcBef>
              <a:buNone/>
            </a:pPr>
            <a:r>
              <a:rPr lang="de-DE" sz="1400" b="1" dirty="0">
                <a:solidFill>
                  <a:schemeClr val="bg1"/>
                </a:solidFill>
              </a:rPr>
              <a:t>als Mitbegründer der </a:t>
            </a:r>
            <a:r>
              <a:rPr lang="en-GB" sz="1400" b="1" dirty="0">
                <a:solidFill>
                  <a:schemeClr val="bg1"/>
                </a:solidFill>
                <a:hlinkClick r:id="rId3"/>
              </a:rPr>
              <a:t>Breakthrough Energy Coalition</a:t>
            </a:r>
            <a:r>
              <a:rPr lang="en-GB" sz="1400" b="1" dirty="0">
                <a:solidFill>
                  <a:schemeClr val="bg1"/>
                </a:solidFill>
              </a:rPr>
              <a:t> und Kenner von LENR </a:t>
            </a:r>
            <a:r>
              <a:rPr lang="de-DE" sz="1400" b="1" dirty="0">
                <a:solidFill>
                  <a:schemeClr val="bg1"/>
                </a:solidFill>
              </a:rPr>
              <a:t>verspricht er die Rettung der Erde innerhalb der nächsten 15 Jahre! </a:t>
            </a:r>
          </a:p>
          <a:p>
            <a:pPr marL="0" indent="0">
              <a:lnSpc>
                <a:spcPct val="120000"/>
              </a:lnSpc>
              <a:spcBef>
                <a:spcPts val="0"/>
              </a:spcBef>
              <a:buNone/>
            </a:pPr>
            <a:r>
              <a:rPr lang="de-DE" sz="900" dirty="0">
                <a:solidFill>
                  <a:schemeClr val="bg1"/>
                </a:solidFill>
              </a:rPr>
              <a:t>(Quelle: </a:t>
            </a:r>
            <a:r>
              <a:rPr lang="de-DE" sz="900" dirty="0">
                <a:solidFill>
                  <a:schemeClr val="bg1"/>
                </a:solidFill>
                <a:hlinkClick r:id="rId4"/>
              </a:rPr>
              <a:t>http://www.manager-magazin.de/politik/weltwirtschaft/a-1078983.html</a:t>
            </a:r>
            <a:r>
              <a:rPr lang="de-DE" sz="900" dirty="0">
                <a:solidFill>
                  <a:schemeClr val="bg1"/>
                </a:solidFill>
              </a:rPr>
              <a:t>) </a:t>
            </a:r>
          </a:p>
          <a:p>
            <a:pPr marL="0" indent="0">
              <a:lnSpc>
                <a:spcPct val="120000"/>
              </a:lnSpc>
              <a:spcBef>
                <a:spcPts val="0"/>
              </a:spcBef>
              <a:buNone/>
            </a:pPr>
            <a:endParaRPr lang="de-DE" sz="800" dirty="0">
              <a:solidFill>
                <a:schemeClr val="bg1"/>
              </a:solidFill>
            </a:endParaRPr>
          </a:p>
          <a:p>
            <a:pPr marL="0" indent="0">
              <a:lnSpc>
                <a:spcPct val="120000"/>
              </a:lnSpc>
              <a:spcBef>
                <a:spcPts val="0"/>
              </a:spcBef>
              <a:buNone/>
            </a:pPr>
            <a:r>
              <a:rPr lang="de-DE" sz="1400" b="1" u="sng" dirty="0" err="1">
                <a:solidFill>
                  <a:srgbClr val="FF0000"/>
                </a:solidFill>
              </a:rPr>
              <a:t>Vattenfallchef</a:t>
            </a:r>
            <a:r>
              <a:rPr lang="de-DE" sz="1400" b="1" u="sng" dirty="0">
                <a:solidFill>
                  <a:srgbClr val="FF0000"/>
                </a:solidFill>
              </a:rPr>
              <a:t> für Forschung und Entwicklung Anders </a:t>
            </a:r>
            <a:r>
              <a:rPr lang="de-DE" sz="1400" b="1" u="sng" dirty="0" err="1">
                <a:solidFill>
                  <a:srgbClr val="FF0000"/>
                </a:solidFill>
              </a:rPr>
              <a:t>Åberg</a:t>
            </a:r>
            <a:r>
              <a:rPr lang="de-DE" sz="1400" b="1" u="sng" dirty="0">
                <a:solidFill>
                  <a:srgbClr val="FF0000"/>
                </a:solidFill>
              </a:rPr>
              <a:t>:</a:t>
            </a:r>
          </a:p>
          <a:p>
            <a:pPr marL="0" indent="0">
              <a:lnSpc>
                <a:spcPct val="120000"/>
              </a:lnSpc>
              <a:spcBef>
                <a:spcPts val="0"/>
              </a:spcBef>
              <a:buNone/>
            </a:pPr>
            <a:r>
              <a:rPr lang="de-DE" sz="1400" b="1" dirty="0">
                <a:solidFill>
                  <a:schemeClr val="bg1"/>
                </a:solidFill>
              </a:rPr>
              <a:t>„Wir haben ein Problem: Wir müssen früher oder später die Kernkraft ersetzen", so Physiker </a:t>
            </a:r>
            <a:r>
              <a:rPr lang="de-DE" sz="1400" b="1" dirty="0" err="1">
                <a:solidFill>
                  <a:schemeClr val="bg1"/>
                </a:solidFill>
              </a:rPr>
              <a:t>Åberg</a:t>
            </a:r>
            <a:r>
              <a:rPr lang="de-DE" sz="1400" b="1" dirty="0">
                <a:solidFill>
                  <a:schemeClr val="bg1"/>
                </a:solidFill>
              </a:rPr>
              <a:t>. „Als Energieunternehmen ist es unsere Pflicht, neue Alternativen zu überprüfen. Die Kalte Fusion ist eine Möglichkeit, die die ganze Welt verändern könnte.„</a:t>
            </a:r>
          </a:p>
          <a:p>
            <a:pPr marL="0" indent="0">
              <a:lnSpc>
                <a:spcPct val="120000"/>
              </a:lnSpc>
              <a:spcBef>
                <a:spcPts val="0"/>
              </a:spcBef>
              <a:buNone/>
            </a:pPr>
            <a:r>
              <a:rPr lang="de-DE" sz="900" dirty="0">
                <a:solidFill>
                  <a:schemeClr val="bg1"/>
                </a:solidFill>
              </a:rPr>
              <a:t>(Quelle: </a:t>
            </a:r>
            <a:r>
              <a:rPr lang="de-DE" sz="900" dirty="0">
                <a:solidFill>
                  <a:schemeClr val="bg1"/>
                </a:solidFill>
                <a:hlinkClick r:id="rId5"/>
              </a:rPr>
              <a:t>http://sverigesradio.se/sida/artikel.aspx?programid=2108&amp;artikel=5383458</a:t>
            </a:r>
            <a:r>
              <a:rPr lang="de-DE" sz="900" dirty="0">
                <a:solidFill>
                  <a:schemeClr val="bg1"/>
                </a:solidFill>
              </a:rPr>
              <a:t>) (Aussage vor über </a:t>
            </a:r>
            <a:r>
              <a:rPr lang="de-DE" sz="900" dirty="0" smtClean="0">
                <a:solidFill>
                  <a:schemeClr val="bg1"/>
                </a:solidFill>
              </a:rPr>
              <a:t>6 </a:t>
            </a:r>
            <a:r>
              <a:rPr lang="de-DE" sz="900" dirty="0">
                <a:solidFill>
                  <a:schemeClr val="bg1"/>
                </a:solidFill>
              </a:rPr>
              <a:t>Jahren!)</a:t>
            </a:r>
          </a:p>
          <a:p>
            <a:pPr marL="0" indent="0">
              <a:lnSpc>
                <a:spcPct val="120000"/>
              </a:lnSpc>
              <a:spcBef>
                <a:spcPts val="0"/>
              </a:spcBef>
              <a:buNone/>
            </a:pPr>
            <a:endParaRPr lang="de-DE" sz="800" dirty="0">
              <a:solidFill>
                <a:schemeClr val="bg1"/>
              </a:solidFill>
            </a:endParaRPr>
          </a:p>
          <a:p>
            <a:pPr marL="0" indent="0">
              <a:lnSpc>
                <a:spcPct val="120000"/>
              </a:lnSpc>
              <a:spcBef>
                <a:spcPts val="0"/>
              </a:spcBef>
              <a:buNone/>
            </a:pPr>
            <a:r>
              <a:rPr lang="de-DE" sz="1400" b="1" dirty="0">
                <a:solidFill>
                  <a:srgbClr val="FF0000"/>
                </a:solidFill>
              </a:rPr>
              <a:t>Renault-Nissan-Chef Charles </a:t>
            </a:r>
            <a:r>
              <a:rPr lang="de-DE" sz="1400" b="1" dirty="0" err="1">
                <a:solidFill>
                  <a:srgbClr val="FF0000"/>
                </a:solidFill>
              </a:rPr>
              <a:t>Ghosn</a:t>
            </a:r>
            <a:r>
              <a:rPr lang="de-DE" sz="1400" b="1" dirty="0">
                <a:solidFill>
                  <a:srgbClr val="FF0000"/>
                </a:solidFill>
              </a:rPr>
              <a:t>:</a:t>
            </a:r>
          </a:p>
          <a:p>
            <a:pPr marL="0" indent="0">
              <a:lnSpc>
                <a:spcPct val="120000"/>
              </a:lnSpc>
              <a:spcBef>
                <a:spcPts val="0"/>
              </a:spcBef>
              <a:buNone/>
            </a:pPr>
            <a:r>
              <a:rPr lang="de-DE" sz="1400" b="1" dirty="0">
                <a:solidFill>
                  <a:schemeClr val="bg1"/>
                </a:solidFill>
              </a:rPr>
              <a:t>Elektroauto die einzige Lösung für die Emissionsproblematik! </a:t>
            </a:r>
            <a:r>
              <a:rPr lang="de-DE" sz="900" dirty="0">
                <a:solidFill>
                  <a:schemeClr val="bg1"/>
                </a:solidFill>
              </a:rPr>
              <a:t>(Aussage nach </a:t>
            </a:r>
            <a:r>
              <a:rPr lang="de-DE" sz="900" dirty="0" smtClean="0">
                <a:solidFill>
                  <a:schemeClr val="bg1"/>
                </a:solidFill>
              </a:rPr>
              <a:t>VW-Skandal und vor seiner Inhaftierung)</a:t>
            </a:r>
            <a:endParaRPr lang="de-DE" sz="900" dirty="0">
              <a:solidFill>
                <a:schemeClr val="bg1"/>
              </a:solidFill>
            </a:endParaRPr>
          </a:p>
          <a:p>
            <a:pPr marL="0" indent="0">
              <a:lnSpc>
                <a:spcPct val="120000"/>
              </a:lnSpc>
              <a:spcBef>
                <a:spcPts val="0"/>
              </a:spcBef>
              <a:buNone/>
            </a:pPr>
            <a:r>
              <a:rPr lang="de-DE" sz="900" dirty="0">
                <a:solidFill>
                  <a:schemeClr val="bg1"/>
                </a:solidFill>
              </a:rPr>
              <a:t>(Quelle: </a:t>
            </a:r>
            <a:r>
              <a:rPr lang="de-DE" sz="900" dirty="0">
                <a:solidFill>
                  <a:schemeClr val="bg1"/>
                </a:solidFill>
                <a:hlinkClick r:id="rId6"/>
              </a:rPr>
              <a:t>http://ecomento.tv/2016/03/09/renault-nissan-chef-ghosn-elektroauto-die-einzige-loesung-fuer-emissionsproblematik/</a:t>
            </a:r>
            <a:r>
              <a:rPr lang="de-DE" sz="900" dirty="0">
                <a:solidFill>
                  <a:schemeClr val="bg1"/>
                </a:solidFill>
              </a:rPr>
              <a:t>) </a:t>
            </a:r>
            <a:endParaRPr lang="de-DE" sz="1400" b="1"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2</a:t>
            </a:fld>
            <a:endParaRPr lang="en-US" dirty="0"/>
          </a:p>
        </p:txBody>
      </p:sp>
    </p:spTree>
    <p:extLst>
      <p:ext uri="{BB962C8B-B14F-4D97-AF65-F5344CB8AC3E}">
        <p14:creationId xmlns:p14="http://schemas.microsoft.com/office/powerpoint/2010/main" val="385556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Industrialisierung</a:t>
            </a:r>
          </a:p>
        </p:txBody>
      </p:sp>
      <p:sp>
        <p:nvSpPr>
          <p:cNvPr id="3" name="Inhaltsplatzhalter 2"/>
          <p:cNvSpPr>
            <a:spLocks noGrp="1"/>
          </p:cNvSpPr>
          <p:nvPr>
            <p:ph idx="1"/>
          </p:nvPr>
        </p:nvSpPr>
        <p:spPr>
          <a:xfrm>
            <a:off x="157819" y="2132856"/>
            <a:ext cx="8950685" cy="4608512"/>
          </a:xfrm>
        </p:spPr>
        <p:txBody>
          <a:bodyPr>
            <a:noAutofit/>
          </a:bodyPr>
          <a:lstStyle/>
          <a:p>
            <a:pPr marL="0" indent="0">
              <a:lnSpc>
                <a:spcPct val="150000"/>
              </a:lnSpc>
              <a:buNone/>
            </a:pPr>
            <a:r>
              <a:rPr lang="de-DE" sz="1400" b="1" dirty="0">
                <a:solidFill>
                  <a:srgbClr val="0066FF"/>
                </a:solidFill>
              </a:rPr>
              <a:t>Auszug an beteiligten </a:t>
            </a:r>
            <a:r>
              <a:rPr lang="de-DE" sz="1400" b="1" dirty="0" smtClean="0">
                <a:solidFill>
                  <a:srgbClr val="0066FF"/>
                </a:solidFill>
              </a:rPr>
              <a:t>Firmen</a:t>
            </a:r>
          </a:p>
          <a:p>
            <a:pPr marL="0" indent="0">
              <a:lnSpc>
                <a:spcPct val="150000"/>
              </a:lnSpc>
              <a:buNone/>
            </a:pPr>
            <a:endParaRPr lang="de-DE" sz="200" b="1" dirty="0">
              <a:solidFill>
                <a:srgbClr val="0066FF"/>
              </a:solidFill>
            </a:endParaRPr>
          </a:p>
          <a:p>
            <a:pPr marL="285750" indent="-285750">
              <a:lnSpc>
                <a:spcPct val="100000"/>
              </a:lnSpc>
              <a:spcBef>
                <a:spcPts val="0"/>
              </a:spcBef>
              <a:spcAft>
                <a:spcPts val="1200"/>
              </a:spcAft>
            </a:pPr>
            <a:r>
              <a:rPr lang="de-DE" sz="1400" b="1" dirty="0">
                <a:solidFill>
                  <a:schemeClr val="bg1"/>
                </a:solidFill>
              </a:rPr>
              <a:t>Vattenfall </a:t>
            </a:r>
            <a:r>
              <a:rPr lang="de-DE" sz="1400" dirty="0">
                <a:solidFill>
                  <a:schemeClr val="bg1"/>
                </a:solidFill>
              </a:rPr>
              <a:t>möchte neue Kraftwerkstypen entwickeln: "Vattenfall untersucht den Ersatz von traditionellen Kernkraftwerken mittels des E-</a:t>
            </a:r>
            <a:r>
              <a:rPr lang="de-DE" sz="1400" dirty="0" err="1">
                <a:solidFill>
                  <a:schemeClr val="bg1"/>
                </a:solidFill>
              </a:rPr>
              <a:t>Cats</a:t>
            </a:r>
            <a:r>
              <a:rPr lang="de-DE" sz="1400" dirty="0">
                <a:solidFill>
                  <a:schemeClr val="bg1"/>
                </a:solidFill>
              </a:rPr>
              <a:t>. Der Verantwortliche für Forschung und Entwicklung, Anders Aberg, sagte: "Das ist etwas Neues und wir als Kraftwerksbetreiber sind verpflichtet Alternativen zu prüfen. .... Wir haben ein Problem - wir müssen einen Ersatz für die Kernkraftwerke finden, die gegenwärtig in Betrieb sind". </a:t>
            </a:r>
            <a:r>
              <a:rPr lang="de-DE" sz="1400" u="sng" dirty="0">
                <a:solidFill>
                  <a:schemeClr val="bg1"/>
                </a:solidFill>
                <a:hlinkClick r:id="rId2"/>
              </a:rPr>
              <a:t>http://www.svt.se/nyheter/vetenskap/kall-fusion-utreds-som-ersattning-for-karnkraften</a:t>
            </a:r>
            <a:r>
              <a:rPr lang="de-DE" sz="1400" dirty="0">
                <a:solidFill>
                  <a:schemeClr val="bg1"/>
                </a:solidFill>
              </a:rPr>
              <a:t>, </a:t>
            </a:r>
            <a:r>
              <a:rPr lang="de-DE" sz="1400" u="sng" dirty="0">
                <a:solidFill>
                  <a:schemeClr val="bg1"/>
                </a:solidFill>
                <a:hlinkClick r:id="rId3"/>
              </a:rPr>
              <a:t>Bericht</a:t>
            </a:r>
            <a:endParaRPr lang="de-DE" sz="1400" u="sng" dirty="0">
              <a:solidFill>
                <a:schemeClr val="bg1"/>
              </a:solidFill>
            </a:endParaRPr>
          </a:p>
          <a:p>
            <a:pPr marL="285750" indent="-285750">
              <a:lnSpc>
                <a:spcPct val="100000"/>
              </a:lnSpc>
              <a:spcBef>
                <a:spcPts val="0"/>
              </a:spcBef>
              <a:spcAft>
                <a:spcPts val="1200"/>
              </a:spcAft>
            </a:pPr>
            <a:r>
              <a:rPr lang="de-DE" sz="1400" dirty="0" smtClean="0">
                <a:solidFill>
                  <a:schemeClr val="bg1"/>
                </a:solidFill>
                <a:hlinkClick r:id="rId4"/>
              </a:rPr>
              <a:t>Bill </a:t>
            </a:r>
            <a:r>
              <a:rPr lang="de-DE" sz="1400" dirty="0">
                <a:solidFill>
                  <a:schemeClr val="bg1"/>
                </a:solidFill>
                <a:hlinkClick r:id="rId4"/>
              </a:rPr>
              <a:t>Gates</a:t>
            </a:r>
            <a:r>
              <a:rPr lang="de-DE" sz="1400" dirty="0">
                <a:solidFill>
                  <a:schemeClr val="bg1"/>
                </a:solidFill>
              </a:rPr>
              <a:t> besucht die Italienischen Agentur für neue Technologien, Energie und Umwelt und gründet anschließend mit </a:t>
            </a:r>
            <a:r>
              <a:rPr lang="de-DE" sz="1400" dirty="0">
                <a:solidFill>
                  <a:schemeClr val="bg1"/>
                </a:solidFill>
                <a:hlinkClick r:id="rId5"/>
              </a:rPr>
              <a:t>Soros</a:t>
            </a:r>
            <a:r>
              <a:rPr lang="de-DE" sz="1400" dirty="0">
                <a:solidFill>
                  <a:schemeClr val="bg1"/>
                </a:solidFill>
              </a:rPr>
              <a:t>, </a:t>
            </a:r>
            <a:r>
              <a:rPr lang="de-DE" sz="1400" dirty="0">
                <a:solidFill>
                  <a:schemeClr val="bg1"/>
                </a:solidFill>
                <a:hlinkClick r:id="rId6"/>
              </a:rPr>
              <a:t>Branson</a:t>
            </a:r>
            <a:r>
              <a:rPr lang="de-DE" sz="1400" dirty="0">
                <a:solidFill>
                  <a:schemeClr val="bg1"/>
                </a:solidFill>
              </a:rPr>
              <a:t>, </a:t>
            </a:r>
            <a:r>
              <a:rPr lang="de-DE" sz="1400" dirty="0">
                <a:solidFill>
                  <a:schemeClr val="bg1"/>
                </a:solidFill>
                <a:hlinkClick r:id="rId7"/>
              </a:rPr>
              <a:t>Zuckerberg</a:t>
            </a:r>
            <a:r>
              <a:rPr lang="de-DE" sz="1400" dirty="0">
                <a:solidFill>
                  <a:schemeClr val="bg1"/>
                </a:solidFill>
              </a:rPr>
              <a:t> und Co: </a:t>
            </a:r>
            <a:r>
              <a:rPr lang="de-DE" sz="1400" b="1" dirty="0">
                <a:solidFill>
                  <a:schemeClr val="bg1"/>
                </a:solidFill>
                <a:hlinkClick r:id="rId8"/>
              </a:rPr>
              <a:t>Breakthrough Energy Coalition</a:t>
            </a:r>
            <a:r>
              <a:rPr lang="de-DE" sz="1400" b="1" dirty="0">
                <a:solidFill>
                  <a:schemeClr val="bg1"/>
                </a:solidFill>
              </a:rPr>
              <a:t> </a:t>
            </a:r>
            <a:r>
              <a:rPr lang="de-DE" sz="1400" dirty="0">
                <a:solidFill>
                  <a:schemeClr val="bg1"/>
                </a:solidFill>
              </a:rPr>
              <a:t>und </a:t>
            </a:r>
            <a:r>
              <a:rPr lang="de-DE" sz="1400" dirty="0">
                <a:solidFill>
                  <a:schemeClr val="bg1"/>
                </a:solidFill>
                <a:hlinkClick r:id="rId9"/>
              </a:rPr>
              <a:t>verspricht die Rettung der Erde innerhalb der nächsten 15 Jahren</a:t>
            </a:r>
            <a:r>
              <a:rPr lang="de-DE" sz="1400" dirty="0">
                <a:solidFill>
                  <a:schemeClr val="bg1"/>
                </a:solidFill>
              </a:rPr>
              <a:t>, </a:t>
            </a:r>
            <a:r>
              <a:rPr lang="de-DE" sz="1400" dirty="0">
                <a:solidFill>
                  <a:schemeClr val="bg1"/>
                </a:solidFill>
                <a:hlinkClick r:id="rId10"/>
              </a:rPr>
              <a:t>Bill Gates sponsert 6 Mill. US$ für die Entwicklung von LENR an der </a:t>
            </a:r>
            <a:r>
              <a:rPr lang="de-DE" sz="1400" dirty="0" err="1">
                <a:solidFill>
                  <a:schemeClr val="bg1"/>
                </a:solidFill>
                <a:hlinkClick r:id="rId10"/>
              </a:rPr>
              <a:t>tech</a:t>
            </a:r>
            <a:r>
              <a:rPr lang="de-DE" sz="1400" dirty="0">
                <a:solidFill>
                  <a:schemeClr val="bg1"/>
                </a:solidFill>
                <a:hlinkClick r:id="rId10"/>
              </a:rPr>
              <a:t>. Universität von Texas.</a:t>
            </a:r>
            <a:r>
              <a:rPr lang="de-DE" sz="1400" dirty="0">
                <a:solidFill>
                  <a:schemeClr val="bg1"/>
                </a:solidFill>
              </a:rPr>
              <a:t> </a:t>
            </a:r>
            <a:r>
              <a:rPr lang="en-US" sz="1400" dirty="0">
                <a:solidFill>
                  <a:schemeClr val="bg1"/>
                </a:solidFill>
                <a:hlinkClick r:id="rId11"/>
              </a:rPr>
              <a:t>$1 Billion on Energy Research</a:t>
            </a:r>
            <a:endParaRPr lang="en-US" sz="1400" dirty="0">
              <a:solidFill>
                <a:schemeClr val="bg1"/>
              </a:solidFill>
            </a:endParaRPr>
          </a:p>
          <a:p>
            <a:pPr>
              <a:lnSpc>
                <a:spcPct val="100000"/>
              </a:lnSpc>
              <a:spcBef>
                <a:spcPts val="0"/>
              </a:spcBef>
              <a:spcAft>
                <a:spcPts val="1200"/>
              </a:spcAft>
            </a:pPr>
            <a:r>
              <a:rPr lang="de-DE" sz="1400" dirty="0" smtClean="0">
                <a:solidFill>
                  <a:schemeClr val="bg1"/>
                </a:solidFill>
              </a:rPr>
              <a:t>Zusammenfassung </a:t>
            </a:r>
            <a:r>
              <a:rPr lang="de-DE" sz="1400" dirty="0">
                <a:solidFill>
                  <a:schemeClr val="bg1"/>
                </a:solidFill>
              </a:rPr>
              <a:t>der weltweiten Aktivitäten </a:t>
            </a:r>
            <a:r>
              <a:rPr lang="de-DE" sz="1400" dirty="0" smtClean="0">
                <a:solidFill>
                  <a:schemeClr val="bg1"/>
                </a:solidFill>
              </a:rPr>
              <a:t>bis 2017 </a:t>
            </a:r>
            <a:r>
              <a:rPr lang="de-DE" sz="1400" u="sng" dirty="0" smtClean="0">
                <a:solidFill>
                  <a:schemeClr val="bg1"/>
                </a:solidFill>
                <a:hlinkClick r:id="rId12"/>
              </a:rPr>
              <a:t>Bericht</a:t>
            </a:r>
            <a:r>
              <a:rPr lang="de-DE" sz="1400" dirty="0">
                <a:solidFill>
                  <a:schemeClr val="bg1"/>
                </a:solidFill>
              </a:rPr>
              <a:t>!</a:t>
            </a:r>
          </a:p>
        </p:txBody>
      </p:sp>
      <p:sp>
        <p:nvSpPr>
          <p:cNvPr id="4" name="Foliennummernplatzhalter 3"/>
          <p:cNvSpPr>
            <a:spLocks noGrp="1"/>
          </p:cNvSpPr>
          <p:nvPr>
            <p:ph type="sldNum" sz="quarter" idx="12"/>
          </p:nvPr>
        </p:nvSpPr>
        <p:spPr/>
        <p:txBody>
          <a:bodyPr/>
          <a:lstStyle/>
          <a:p>
            <a:fld id="{EFED3CB9-049B-4F4F-82D1-8A95299C975C}" type="slidenum">
              <a:rPr lang="en-US" smtClean="0"/>
              <a:pPr/>
              <a:t>20</a:t>
            </a:fld>
            <a:endParaRPr lang="en-US" dirty="0"/>
          </a:p>
        </p:txBody>
      </p:sp>
    </p:spTree>
    <p:extLst>
      <p:ext uri="{BB962C8B-B14F-4D97-AF65-F5344CB8AC3E}">
        <p14:creationId xmlns:p14="http://schemas.microsoft.com/office/powerpoint/2010/main" val="376788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 Staatliche Forschungsverbünde</a:t>
            </a:r>
          </a:p>
        </p:txBody>
      </p:sp>
      <p:sp>
        <p:nvSpPr>
          <p:cNvPr id="3" name="Inhaltsplatzhalter 2"/>
          <p:cNvSpPr>
            <a:spLocks noGrp="1"/>
          </p:cNvSpPr>
          <p:nvPr>
            <p:ph idx="1"/>
          </p:nvPr>
        </p:nvSpPr>
        <p:spPr>
          <a:xfrm>
            <a:off x="157819" y="2132856"/>
            <a:ext cx="8986181" cy="4608512"/>
          </a:xfrm>
        </p:spPr>
        <p:txBody>
          <a:bodyPr>
            <a:noAutofit/>
          </a:bodyPr>
          <a:lstStyle/>
          <a:p>
            <a:pPr marL="0" indent="0">
              <a:lnSpc>
                <a:spcPct val="150000"/>
              </a:lnSpc>
              <a:buNone/>
            </a:pPr>
            <a:r>
              <a:rPr lang="de-DE" sz="1400" dirty="0">
                <a:solidFill>
                  <a:schemeClr val="bg1"/>
                </a:solidFill>
              </a:rPr>
              <a:t>In den ersten Staaten werden Forschungsverbünde zwischen Firmen und Hochschulen von staatlicher Seite unterstützt.</a:t>
            </a:r>
          </a:p>
          <a:p>
            <a:pPr marL="0" indent="0">
              <a:lnSpc>
                <a:spcPct val="150000"/>
              </a:lnSpc>
              <a:buNone/>
            </a:pPr>
            <a:r>
              <a:rPr lang="de-DE" sz="1400" dirty="0">
                <a:solidFill>
                  <a:schemeClr val="bg1"/>
                </a:solidFill>
                <a:hlinkClick r:id="rId2"/>
              </a:rPr>
              <a:t>In Japan sind das </a:t>
            </a:r>
            <a:r>
              <a:rPr lang="de-DE" sz="1400" dirty="0" smtClean="0">
                <a:solidFill>
                  <a:schemeClr val="bg1"/>
                </a:solidFill>
                <a:hlinkClick r:id="rId2"/>
              </a:rPr>
              <a:t>unter der Regie von NEDO 4 </a:t>
            </a:r>
            <a:r>
              <a:rPr lang="de-DE" sz="1400" dirty="0">
                <a:solidFill>
                  <a:schemeClr val="bg1"/>
                </a:solidFill>
                <a:hlinkClick r:id="rId2"/>
              </a:rPr>
              <a:t>Elite-Universitäten zusammen mit Toyota und Nissan</a:t>
            </a:r>
            <a:r>
              <a:rPr lang="de-DE" sz="1400" dirty="0" smtClean="0">
                <a:solidFill>
                  <a:schemeClr val="bg1"/>
                </a:solidFill>
                <a:hlinkClick r:id="rId2"/>
              </a:rPr>
              <a:t>.</a:t>
            </a:r>
            <a:r>
              <a:rPr lang="de-DE" sz="1400" dirty="0" smtClean="0">
                <a:solidFill>
                  <a:schemeClr val="bg1"/>
                </a:solidFill>
              </a:rPr>
              <a:t> </a:t>
            </a:r>
          </a:p>
          <a:p>
            <a:pPr marL="0" indent="0">
              <a:lnSpc>
                <a:spcPct val="150000"/>
              </a:lnSpc>
              <a:buNone/>
            </a:pPr>
            <a:r>
              <a:rPr lang="de-DE" sz="1400" dirty="0" smtClean="0">
                <a:solidFill>
                  <a:schemeClr val="bg1"/>
                </a:solidFill>
              </a:rPr>
              <a:t>Es wird an einer LENR-Heizung für den Nissan LEAF gearbeitet um dessen Reichweite im Winter nicht durch eine Elektroheizung zu reduzieren.</a:t>
            </a:r>
          </a:p>
          <a:p>
            <a:pPr marL="0" indent="0">
              <a:lnSpc>
                <a:spcPct val="150000"/>
              </a:lnSpc>
              <a:buNone/>
            </a:pPr>
            <a:r>
              <a:rPr lang="de-DE" sz="1400" dirty="0" smtClean="0">
                <a:solidFill>
                  <a:schemeClr val="bg1"/>
                </a:solidFill>
              </a:rPr>
              <a:t>Aus </a:t>
            </a:r>
            <a:r>
              <a:rPr lang="de-DE" sz="1400" dirty="0">
                <a:solidFill>
                  <a:schemeClr val="bg1"/>
                </a:solidFill>
              </a:rPr>
              <a:t>China, Indien und Russland werden ebenfalls Forschungsverbünde gemeldet</a:t>
            </a:r>
            <a:r>
              <a:rPr lang="de-DE" sz="1400" dirty="0" smtClean="0">
                <a:solidFill>
                  <a:schemeClr val="bg1"/>
                </a:solidFill>
              </a:rPr>
              <a:t>.</a:t>
            </a:r>
          </a:p>
          <a:p>
            <a:pPr marL="0" indent="0">
              <a:lnSpc>
                <a:spcPct val="150000"/>
              </a:lnSpc>
              <a:buNone/>
            </a:pPr>
            <a:endParaRPr lang="de-DE" sz="1400" dirty="0">
              <a:solidFill>
                <a:schemeClr val="bg1"/>
              </a:solidFill>
            </a:endParaRPr>
          </a:p>
          <a:p>
            <a:pPr marL="0" indent="0">
              <a:lnSpc>
                <a:spcPct val="150000"/>
              </a:lnSpc>
              <a:buNone/>
            </a:pPr>
            <a:r>
              <a:rPr lang="de-DE" sz="1400" dirty="0" smtClean="0">
                <a:solidFill>
                  <a:schemeClr val="bg1"/>
                </a:solidFill>
              </a:rPr>
              <a:t>In der BRD sind keine staatlichen Forschungsarbeiten zu LENR öffentlich bekannt.</a:t>
            </a:r>
            <a:endParaRPr lang="de-DE" sz="14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21</a:t>
            </a:fld>
            <a:endParaRPr lang="en-US" dirty="0"/>
          </a:p>
        </p:txBody>
      </p:sp>
    </p:spTree>
    <p:extLst>
      <p:ext uri="{BB962C8B-B14F-4D97-AF65-F5344CB8AC3E}">
        <p14:creationId xmlns:p14="http://schemas.microsoft.com/office/powerpoint/2010/main" val="185828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Prototypen und erste Kundenapplikation</a:t>
            </a:r>
          </a:p>
        </p:txBody>
      </p:sp>
      <p:sp>
        <p:nvSpPr>
          <p:cNvPr id="4" name="Foliennummernplatzhalter 3"/>
          <p:cNvSpPr>
            <a:spLocks noGrp="1"/>
          </p:cNvSpPr>
          <p:nvPr>
            <p:ph type="sldNum" sz="quarter" idx="12"/>
          </p:nvPr>
        </p:nvSpPr>
        <p:spPr/>
        <p:txBody>
          <a:bodyPr/>
          <a:lstStyle/>
          <a:p>
            <a:fld id="{EFED3CB9-049B-4F4F-82D1-8A95299C975C}" type="slidenum">
              <a:rPr lang="en-US" smtClean="0"/>
              <a:pPr/>
              <a:t>22</a:t>
            </a:fld>
            <a:endParaRPr lang="en-US" dirty="0"/>
          </a:p>
        </p:txBody>
      </p:sp>
      <p:pic>
        <p:nvPicPr>
          <p:cNvPr id="6" name="Picture 2" descr="K:\Babylonisch zionistische Weltordnung und Verschwörungen 2015_12\Freie Energie\LENR\Bilder\011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41" y="2568120"/>
            <a:ext cx="2212729" cy="1844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K:\Babylonisch zionistische Weltordnung und Verschwörungen 2015_12\Freie Energie\LENR\Bilder\003_06.jpg"/>
          <p:cNvPicPr>
            <a:picLocks noChangeAspect="1" noChangeArrowheads="1"/>
          </p:cNvPicPr>
          <p:nvPr/>
        </p:nvPicPr>
        <p:blipFill rotWithShape="1">
          <a:blip r:embed="rId3">
            <a:extLst>
              <a:ext uri="{28A0092B-C50C-407E-A947-70E740481C1C}">
                <a14:useLocalDpi xmlns:a14="http://schemas.microsoft.com/office/drawing/2010/main" val="0"/>
              </a:ext>
            </a:extLst>
          </a:blip>
          <a:srcRect l="1242" t="2361" r="1242" b="2361"/>
          <a:stretch/>
        </p:blipFill>
        <p:spPr bwMode="auto">
          <a:xfrm>
            <a:off x="3203849" y="2568121"/>
            <a:ext cx="2321482" cy="1844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Babylonisch zionistische Weltordnung und Verschwörungen 2015_12\Freie Energie\LENR\Bilder\003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63" y="2568120"/>
            <a:ext cx="2016913" cy="18448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432861" y="2123667"/>
            <a:ext cx="8256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de-DE" sz="1600" b="1" dirty="0">
                <a:solidFill>
                  <a:schemeClr val="bg1"/>
                </a:solidFill>
              </a:rPr>
              <a:t> LENR </a:t>
            </a:r>
            <a:r>
              <a:rPr lang="de-DE" sz="1600" b="1" dirty="0" smtClean="0">
                <a:solidFill>
                  <a:schemeClr val="bg1"/>
                </a:solidFill>
              </a:rPr>
              <a:t>Generator im parallelen Kundenbetrieb und der Reaktorweiterentwicklung</a:t>
            </a:r>
            <a:endParaRPr lang="de-DE" sz="1600" b="1" dirty="0">
              <a:solidFill>
                <a:schemeClr val="bg1"/>
              </a:solidFill>
            </a:endParaRPr>
          </a:p>
        </p:txBody>
      </p:sp>
      <p:pic>
        <p:nvPicPr>
          <p:cNvPr id="10" name="Picture 4" descr="K:\Babylonisch zionistische Weltordnung und Verschwörungen 2015_12\Freie Energie\LENR\Geräte\Industrial Heat LLC\Domestic-concept-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862" y="4941168"/>
            <a:ext cx="2232938" cy="1394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K:\Babylonisch zionistische Weltordnung und Verschwörungen 2015_12\Freie Energie\LENR\Geräte\Industrial Heat LLC\Domestic-concept-2-1030x64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4240" y="4941168"/>
            <a:ext cx="2234335" cy="13948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Babylonisch zionistische Weltordnung und Verschwörungen 2015_12\Freie Energie\LENR\Geräte\Industrial Heat LLC\Domestic-concept-1-1030x6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1040" y="4941168"/>
            <a:ext cx="2234336" cy="13948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179512" y="4391480"/>
            <a:ext cx="8826761" cy="37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de-DE" sz="1400" b="1" dirty="0">
                <a:solidFill>
                  <a:schemeClr val="bg1"/>
                </a:solidFill>
              </a:rPr>
              <a:t> </a:t>
            </a:r>
            <a:r>
              <a:rPr lang="de-DE" sz="1400" b="1" dirty="0" smtClean="0">
                <a:solidFill>
                  <a:schemeClr val="bg1"/>
                </a:solidFill>
              </a:rPr>
              <a:t> 1 MW Anlage mit verschiedenen Reaktortypen und Modulgrößen für den industriellen Einsatz</a:t>
            </a:r>
            <a:endParaRPr lang="de-DE" sz="1400" b="1" dirty="0">
              <a:solidFill>
                <a:schemeClr val="bg1"/>
              </a:solidFill>
            </a:endParaRPr>
          </a:p>
        </p:txBody>
      </p:sp>
      <p:sp>
        <p:nvSpPr>
          <p:cNvPr id="14" name="Rectangle 4"/>
          <p:cNvSpPr>
            <a:spLocks noChangeArrowheads="1"/>
          </p:cNvSpPr>
          <p:nvPr/>
        </p:nvSpPr>
        <p:spPr bwMode="auto">
          <a:xfrm>
            <a:off x="529576" y="6309320"/>
            <a:ext cx="77868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de-DE" sz="1400" b="1" dirty="0" smtClean="0">
                <a:solidFill>
                  <a:schemeClr val="bg1"/>
                </a:solidFill>
              </a:rPr>
              <a:t>CAD-Modell eines Moduls zur Wärme- oder Stromerzeugung für Privathaushalte, </a:t>
            </a:r>
            <a:r>
              <a:rPr lang="de-DE" sz="1400" b="1" dirty="0" smtClean="0">
                <a:solidFill>
                  <a:schemeClr val="bg1"/>
                </a:solidFill>
                <a:hlinkClick r:id="rId8"/>
              </a:rPr>
              <a:t>Bildquelle</a:t>
            </a:r>
            <a:endParaRPr lang="de-DE" sz="1100" b="1" dirty="0">
              <a:solidFill>
                <a:schemeClr val="bg1"/>
              </a:solidFill>
            </a:endParaRPr>
          </a:p>
        </p:txBody>
      </p:sp>
    </p:spTree>
    <p:extLst>
      <p:ext uri="{BB962C8B-B14F-4D97-AF65-F5344CB8AC3E}">
        <p14:creationId xmlns:p14="http://schemas.microsoft.com/office/powerpoint/2010/main" val="27410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Suncell-Prototyp von </a:t>
            </a:r>
            <a:r>
              <a:rPr lang="de-DE" sz="2400" dirty="0">
                <a:hlinkClick r:id="rId2"/>
              </a:rPr>
              <a:t>Brilliant Light Power </a:t>
            </a:r>
            <a:endParaRPr lang="de-DE" sz="2400" dirty="0"/>
          </a:p>
        </p:txBody>
      </p:sp>
      <p:sp>
        <p:nvSpPr>
          <p:cNvPr id="3" name="Inhaltsplatzhalter 2"/>
          <p:cNvSpPr>
            <a:spLocks noGrp="1"/>
          </p:cNvSpPr>
          <p:nvPr>
            <p:ph idx="1"/>
          </p:nvPr>
        </p:nvSpPr>
        <p:spPr>
          <a:xfrm>
            <a:off x="157819" y="2060848"/>
            <a:ext cx="8986181" cy="360040"/>
          </a:xfrm>
        </p:spPr>
        <p:txBody>
          <a:bodyPr>
            <a:noAutofit/>
          </a:bodyPr>
          <a:lstStyle/>
          <a:p>
            <a:pPr marL="0" indent="0">
              <a:lnSpc>
                <a:spcPct val="150000"/>
              </a:lnSpc>
              <a:buNone/>
            </a:pPr>
            <a:r>
              <a:rPr lang="de-DE" sz="1400" b="1" dirty="0">
                <a:solidFill>
                  <a:schemeClr val="bg1"/>
                </a:solidFill>
              </a:rPr>
              <a:t>Generator, Präsentation vom 28.01.2016 (Kein LENR)</a:t>
            </a:r>
            <a:endParaRPr lang="de-DE" sz="1050" b="1"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23</a:t>
            </a:fld>
            <a:endParaRPr lang="en-US" dirty="0"/>
          </a:p>
        </p:txBody>
      </p:sp>
      <p:sp>
        <p:nvSpPr>
          <p:cNvPr id="6" name="Rectangle 4"/>
          <p:cNvSpPr>
            <a:spLocks noChangeArrowheads="1"/>
          </p:cNvSpPr>
          <p:nvPr/>
        </p:nvSpPr>
        <p:spPr bwMode="auto">
          <a:xfrm>
            <a:off x="179512" y="6378179"/>
            <a:ext cx="8593198" cy="37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de-DE" sz="1400" b="1" dirty="0" smtClean="0">
                <a:solidFill>
                  <a:schemeClr val="bg1"/>
                </a:solidFill>
              </a:rPr>
              <a:t>Suncell-Prototyp</a:t>
            </a:r>
            <a:r>
              <a:rPr lang="de-DE" sz="1400" b="1" dirty="0">
                <a:solidFill>
                  <a:schemeClr val="bg1"/>
                </a:solidFill>
              </a:rPr>
              <a:t>: </a:t>
            </a:r>
            <a:r>
              <a:rPr lang="de-DE" sz="1400" b="1" dirty="0">
                <a:solidFill>
                  <a:schemeClr val="bg1"/>
                </a:solidFill>
                <a:hlinkClick r:id="rId3"/>
              </a:rPr>
              <a:t>http://brilliantlightpower.com/suncell</a:t>
            </a:r>
            <a:r>
              <a:rPr lang="de-DE" sz="1400" b="1" dirty="0" smtClean="0">
                <a:solidFill>
                  <a:schemeClr val="bg1"/>
                </a:solidFill>
                <a:hlinkClick r:id="rId3"/>
              </a:rPr>
              <a:t>/</a:t>
            </a:r>
            <a:r>
              <a:rPr lang="de-DE" sz="1400" b="1" dirty="0" smtClean="0">
                <a:solidFill>
                  <a:schemeClr val="bg1"/>
                </a:solidFill>
              </a:rPr>
              <a:t>; prognostiziert: </a:t>
            </a:r>
            <a:r>
              <a:rPr lang="de-DE" sz="1400" b="1" dirty="0" smtClean="0">
                <a:solidFill>
                  <a:srgbClr val="FF0000"/>
                </a:solidFill>
              </a:rPr>
              <a:t>0.1 </a:t>
            </a:r>
            <a:r>
              <a:rPr lang="de-DE" sz="1400" b="1" dirty="0">
                <a:solidFill>
                  <a:srgbClr val="FF0000"/>
                </a:solidFill>
              </a:rPr>
              <a:t>C</a:t>
            </a:r>
            <a:r>
              <a:rPr lang="de-DE" sz="1400" b="1" dirty="0" smtClean="0">
                <a:solidFill>
                  <a:srgbClr val="FF0000"/>
                </a:solidFill>
              </a:rPr>
              <a:t>ent/kWh </a:t>
            </a:r>
            <a:endParaRPr lang="de-DE" sz="1400" b="1" dirty="0">
              <a:solidFill>
                <a:srgbClr val="FF0000"/>
              </a:solidFill>
            </a:endParaRPr>
          </a:p>
        </p:txBody>
      </p:sp>
      <p:pic>
        <p:nvPicPr>
          <p:cNvPr id="7" name="Picture 2" descr="http://brilliantlightpower.com/wp-content/uploads/images/suncell_tech-5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813" y="4797152"/>
            <a:ext cx="1581027" cy="15810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brilliantlightpower.com/wp-content/uploads/images/suncell_tech-5c.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flipH="1" flipV="1">
            <a:off x="2370207" y="4797152"/>
            <a:ext cx="1814332" cy="158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rilliantlightpower.com/wp-content/uploads/images/suncell_tech-5d.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69868" y="4797977"/>
            <a:ext cx="1817003" cy="1580202"/>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009" y="2502922"/>
            <a:ext cx="3684920" cy="2069888"/>
          </a:xfrm>
          <a:prstGeom prst="rect">
            <a:avLst/>
          </a:prstGeom>
        </p:spPr>
      </p:pic>
      <p:sp>
        <p:nvSpPr>
          <p:cNvPr id="11" name="Rectangle 4"/>
          <p:cNvSpPr>
            <a:spLocks noChangeArrowheads="1"/>
          </p:cNvSpPr>
          <p:nvPr/>
        </p:nvSpPr>
        <p:spPr bwMode="auto">
          <a:xfrm>
            <a:off x="4193901" y="2499493"/>
            <a:ext cx="467002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pPr>
            <a:r>
              <a:rPr lang="de-DE" sz="1400" b="1" dirty="0" smtClean="0">
                <a:solidFill>
                  <a:schemeClr val="bg1"/>
                </a:solidFill>
              </a:rPr>
              <a:t>Die </a:t>
            </a:r>
            <a:r>
              <a:rPr lang="de-DE" sz="1400" b="1" dirty="0" err="1" smtClean="0">
                <a:solidFill>
                  <a:schemeClr val="bg1"/>
                </a:solidFill>
              </a:rPr>
              <a:t>Suncell</a:t>
            </a:r>
            <a:r>
              <a:rPr lang="de-DE" sz="1400" b="1" dirty="0" smtClean="0">
                <a:solidFill>
                  <a:schemeClr val="bg1"/>
                </a:solidFill>
              </a:rPr>
              <a:t> ist kein LENR Generator, sondern eine Sonderform, die auf der chemischen Orbitalebene läuft, hat aber ähnliche Energiefreisetzungsraten!</a:t>
            </a:r>
          </a:p>
          <a:p>
            <a:pPr>
              <a:spcAft>
                <a:spcPts val="1200"/>
              </a:spcAft>
            </a:pPr>
            <a:r>
              <a:rPr lang="de-DE" sz="1400" b="1" dirty="0" smtClean="0">
                <a:solidFill>
                  <a:schemeClr val="bg1"/>
                </a:solidFill>
                <a:hlinkClick r:id="rId8"/>
              </a:rPr>
              <a:t>Video</a:t>
            </a:r>
            <a:r>
              <a:rPr lang="de-DE" sz="1400" b="1" dirty="0" smtClean="0">
                <a:solidFill>
                  <a:schemeClr val="bg1"/>
                </a:solidFill>
              </a:rPr>
              <a:t> von der BLP-Präsentation in Washington DC am 6. Dezember 2016. </a:t>
            </a:r>
            <a:r>
              <a:rPr lang="de-DE" sz="1400" b="1" dirty="0" smtClean="0">
                <a:solidFill>
                  <a:schemeClr val="bg1"/>
                </a:solidFill>
                <a:hlinkClick r:id="rId9"/>
              </a:rPr>
              <a:t>CNN-Video</a:t>
            </a:r>
            <a:endParaRPr lang="de-DE" sz="1400" b="1" dirty="0" smtClean="0">
              <a:solidFill>
                <a:schemeClr val="bg1"/>
              </a:solidFill>
            </a:endParaRPr>
          </a:p>
          <a:p>
            <a:pPr>
              <a:spcAft>
                <a:spcPts val="1200"/>
              </a:spcAft>
            </a:pPr>
            <a:r>
              <a:rPr lang="de-DE" sz="1000" b="1" dirty="0">
                <a:solidFill>
                  <a:schemeClr val="bg1"/>
                </a:solidFill>
              </a:rPr>
              <a:t>Link: </a:t>
            </a:r>
            <a:r>
              <a:rPr lang="de-DE" sz="1000" b="1" dirty="0">
                <a:solidFill>
                  <a:schemeClr val="bg1"/>
                </a:solidFill>
                <a:hlinkClick r:id="rId10"/>
              </a:rPr>
              <a:t>http://brilliantlightpower.com/brilliant-light-powers-january-28-2016-fourth-public-demonstration/</a:t>
            </a:r>
            <a:r>
              <a:rPr lang="de-DE" sz="1000" b="1" dirty="0">
                <a:solidFill>
                  <a:schemeClr val="bg1"/>
                </a:solidFill>
              </a:rPr>
              <a:t> </a:t>
            </a:r>
          </a:p>
          <a:p>
            <a:pPr>
              <a:spcAft>
                <a:spcPts val="1200"/>
              </a:spcAft>
            </a:pPr>
            <a:endParaRPr lang="de-DE" sz="1400" b="1" dirty="0">
              <a:solidFill>
                <a:schemeClr val="bg1"/>
              </a:solidFill>
            </a:endParaRPr>
          </a:p>
        </p:txBody>
      </p:sp>
      <p:pic>
        <p:nvPicPr>
          <p:cNvPr id="12" name="Grafik 11"/>
          <p:cNvPicPr>
            <a:picLocks noChangeAspect="1"/>
          </p:cNvPicPr>
          <p:nvPr/>
        </p:nvPicPr>
        <p:blipFill>
          <a:blip r:embed="rId11"/>
          <a:stretch>
            <a:fillRect/>
          </a:stretch>
        </p:blipFill>
        <p:spPr>
          <a:xfrm>
            <a:off x="6372200" y="4802471"/>
            <a:ext cx="2220998" cy="1265969"/>
          </a:xfrm>
          <a:prstGeom prst="rect">
            <a:avLst/>
          </a:prstGeom>
        </p:spPr>
      </p:pic>
    </p:spTree>
    <p:extLst>
      <p:ext uri="{BB962C8B-B14F-4D97-AF65-F5344CB8AC3E}">
        <p14:creationId xmlns:p14="http://schemas.microsoft.com/office/powerpoint/2010/main" val="384438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Patentoffenlegung</a:t>
            </a:r>
          </a:p>
        </p:txBody>
      </p:sp>
      <p:sp>
        <p:nvSpPr>
          <p:cNvPr id="3" name="Inhaltsplatzhalter 2"/>
          <p:cNvSpPr>
            <a:spLocks noGrp="1"/>
          </p:cNvSpPr>
          <p:nvPr>
            <p:ph idx="1"/>
          </p:nvPr>
        </p:nvSpPr>
        <p:spPr>
          <a:xfrm>
            <a:off x="157819" y="2060848"/>
            <a:ext cx="8986181" cy="360040"/>
          </a:xfrm>
        </p:spPr>
        <p:txBody>
          <a:bodyPr>
            <a:noAutofit/>
          </a:bodyPr>
          <a:lstStyle/>
          <a:p>
            <a:pPr marL="0" indent="0">
              <a:lnSpc>
                <a:spcPct val="150000"/>
              </a:lnSpc>
              <a:buNone/>
            </a:pPr>
            <a:r>
              <a:rPr lang="de-DE" sz="1400" b="1" dirty="0">
                <a:solidFill>
                  <a:srgbClr val="0066FF"/>
                </a:solidFill>
              </a:rPr>
              <a:t> LENR Offenlegungsschrift</a:t>
            </a:r>
            <a:r>
              <a:rPr lang="de-DE" sz="1400" b="1" dirty="0">
                <a:solidFill>
                  <a:schemeClr val="bg1"/>
                </a:solidFill>
              </a:rPr>
              <a:t> zur Kraftwärmekoppelung in Kraftfahrzeugen von Nicolas </a:t>
            </a:r>
            <a:r>
              <a:rPr lang="de-DE" sz="1400" b="1" dirty="0" err="1">
                <a:solidFill>
                  <a:schemeClr val="bg1"/>
                </a:solidFill>
              </a:rPr>
              <a:t>Chauvin</a:t>
            </a:r>
            <a:endParaRPr lang="de-DE" sz="1400" b="1"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24</a:t>
            </a:fld>
            <a:endParaRPr lang="en-US" dirty="0"/>
          </a:p>
        </p:txBody>
      </p:sp>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95368"/>
            <a:ext cx="1152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Patent LENR-System von NC"/>
          <p:cNvPicPr>
            <a:picLocks noChangeAspect="1" noChangeArrowheads="1"/>
          </p:cNvPicPr>
          <p:nvPr/>
        </p:nvPicPr>
        <p:blipFill rotWithShape="1">
          <a:blip r:embed="rId3">
            <a:extLst>
              <a:ext uri="{28A0092B-C50C-407E-A947-70E740481C1C}">
                <a14:useLocalDpi xmlns:a14="http://schemas.microsoft.com/office/drawing/2010/main" val="0"/>
              </a:ext>
            </a:extLst>
          </a:blip>
          <a:srcRect l="2999" t="4589" r="4394" b="2664"/>
          <a:stretch/>
        </p:blipFill>
        <p:spPr bwMode="auto">
          <a:xfrm>
            <a:off x="991270" y="2514607"/>
            <a:ext cx="5762978" cy="37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hteck 17"/>
          <p:cNvSpPr/>
          <p:nvPr/>
        </p:nvSpPr>
        <p:spPr>
          <a:xfrm>
            <a:off x="1624858" y="6372036"/>
            <a:ext cx="5805487" cy="307777"/>
          </a:xfrm>
          <a:prstGeom prst="rect">
            <a:avLst/>
          </a:prstGeom>
        </p:spPr>
        <p:txBody>
          <a:bodyPr wrap="square">
            <a:spAutoFit/>
          </a:bodyPr>
          <a:lstStyle/>
          <a:p>
            <a:r>
              <a:rPr lang="de-DE" sz="1400" dirty="0">
                <a:solidFill>
                  <a:schemeClr val="bg1"/>
                </a:solidFill>
              </a:rPr>
              <a:t>Fig. 8 aus Offenlegungsschrift </a:t>
            </a:r>
            <a:r>
              <a:rPr lang="de-DE" sz="1400" u="sng" dirty="0">
                <a:hlinkClick r:id="rId4" action="ppaction://hlinkfile"/>
              </a:rPr>
              <a:t>US20130263597A1</a:t>
            </a:r>
            <a:endParaRPr lang="de-DE" sz="1400" dirty="0"/>
          </a:p>
        </p:txBody>
      </p:sp>
      <p:sp>
        <p:nvSpPr>
          <p:cNvPr id="19" name="Textfeld 18"/>
          <p:cNvSpPr txBox="1"/>
          <p:nvPr/>
        </p:nvSpPr>
        <p:spPr>
          <a:xfrm>
            <a:off x="7020272" y="3073406"/>
            <a:ext cx="1971329" cy="2893100"/>
          </a:xfrm>
          <a:prstGeom prst="rect">
            <a:avLst/>
          </a:prstGeom>
          <a:noFill/>
        </p:spPr>
        <p:txBody>
          <a:bodyPr wrap="square" rtlCol="0">
            <a:spAutoFit/>
          </a:bodyPr>
          <a:lstStyle/>
          <a:p>
            <a:r>
              <a:rPr lang="de-DE" sz="1400" dirty="0" smtClean="0">
                <a:solidFill>
                  <a:schemeClr val="bg1"/>
                </a:solidFill>
              </a:rPr>
              <a:t>LENR Generator anstelle der Abgasquelle</a:t>
            </a:r>
          </a:p>
          <a:p>
            <a:endParaRPr lang="de-DE" sz="1400" dirty="0"/>
          </a:p>
          <a:p>
            <a:r>
              <a:rPr lang="de-DE" sz="1400" dirty="0" smtClean="0">
                <a:hlinkClick r:id="rId5"/>
              </a:rPr>
              <a:t>Der E-</a:t>
            </a:r>
            <a:r>
              <a:rPr lang="de-DE" sz="1400" dirty="0" err="1" smtClean="0">
                <a:hlinkClick r:id="rId5"/>
              </a:rPr>
              <a:t>Cat</a:t>
            </a:r>
            <a:r>
              <a:rPr lang="de-DE" sz="1400" dirty="0" smtClean="0">
                <a:hlinkClick r:id="rId5"/>
              </a:rPr>
              <a:t> X ermöglicht die direkte Stromerzeugung ohne Carnot-Prozess. Er wird als Reichweiten-</a:t>
            </a:r>
            <a:r>
              <a:rPr lang="de-DE" sz="1400" dirty="0" err="1" smtClean="0">
                <a:hlinkClick r:id="rId5"/>
              </a:rPr>
              <a:t>verlängerer</a:t>
            </a:r>
            <a:r>
              <a:rPr lang="de-DE" sz="1400" dirty="0" smtClean="0">
                <a:hlinkClick r:id="rId5"/>
              </a:rPr>
              <a:t> einen großen Teil der schweren Akkupacks überflüssig machen!</a:t>
            </a:r>
            <a:endParaRPr lang="de-DE" sz="1400" dirty="0"/>
          </a:p>
        </p:txBody>
      </p:sp>
      <p:sp>
        <p:nvSpPr>
          <p:cNvPr id="20" name="Abgerundetes Rechteck 19"/>
          <p:cNvSpPr/>
          <p:nvPr/>
        </p:nvSpPr>
        <p:spPr bwMode="auto">
          <a:xfrm>
            <a:off x="827584" y="2954874"/>
            <a:ext cx="4571997" cy="3324577"/>
          </a:xfrm>
          <a:prstGeom prst="roundRect">
            <a:avLst/>
          </a:prstGeom>
          <a:noFill/>
          <a:ln w="25400">
            <a:solidFill>
              <a:schemeClr val="accent1"/>
            </a:solidFill>
            <a:round/>
            <a:headEnd/>
            <a:tailEnd/>
          </a:ln>
        </p:spPr>
        <p:txBody>
          <a:bodyPr rtlCol="0" anchor="ctr"/>
          <a:lstStyle/>
          <a:p>
            <a:pPr algn="ctr"/>
            <a:endParaRPr lang="de-DE" dirty="0"/>
          </a:p>
        </p:txBody>
      </p:sp>
      <p:sp>
        <p:nvSpPr>
          <p:cNvPr id="21" name="Textfeld 20"/>
          <p:cNvSpPr txBox="1"/>
          <p:nvPr/>
        </p:nvSpPr>
        <p:spPr>
          <a:xfrm>
            <a:off x="1209325" y="2367747"/>
            <a:ext cx="4487336" cy="307777"/>
          </a:xfrm>
          <a:prstGeom prst="rect">
            <a:avLst/>
          </a:prstGeom>
          <a:noFill/>
        </p:spPr>
        <p:txBody>
          <a:bodyPr wrap="square" rtlCol="0">
            <a:spAutoFit/>
          </a:bodyPr>
          <a:lstStyle/>
          <a:p>
            <a:pPr algn="ctr"/>
            <a:r>
              <a:rPr lang="de-DE" sz="1400" dirty="0" smtClean="0"/>
              <a:t>Klassische Kraftwerkstechnologie</a:t>
            </a:r>
            <a:endParaRPr lang="de-DE" sz="1400" dirty="0"/>
          </a:p>
        </p:txBody>
      </p:sp>
      <p:sp>
        <p:nvSpPr>
          <p:cNvPr id="22" name="Abgerundetes Rechteck 21"/>
          <p:cNvSpPr/>
          <p:nvPr/>
        </p:nvSpPr>
        <p:spPr bwMode="auto">
          <a:xfrm>
            <a:off x="5444736" y="2954874"/>
            <a:ext cx="1309511" cy="3324578"/>
          </a:xfrm>
          <a:prstGeom prst="roundRect">
            <a:avLst/>
          </a:prstGeom>
          <a:noFill/>
          <a:ln w="25400">
            <a:solidFill>
              <a:srgbClr val="FF0000"/>
            </a:solidFill>
            <a:round/>
            <a:headEnd/>
            <a:tailEnd/>
          </a:ln>
        </p:spPr>
        <p:txBody>
          <a:bodyPr rtlCol="0" anchor="ctr"/>
          <a:lstStyle/>
          <a:p>
            <a:pPr algn="ctr"/>
            <a:endParaRPr lang="de-DE" dirty="0"/>
          </a:p>
        </p:txBody>
      </p:sp>
      <p:sp>
        <p:nvSpPr>
          <p:cNvPr id="23" name="Textfeld 22"/>
          <p:cNvSpPr txBox="1"/>
          <p:nvPr/>
        </p:nvSpPr>
        <p:spPr>
          <a:xfrm>
            <a:off x="957400" y="2533992"/>
            <a:ext cx="4487336" cy="307777"/>
          </a:xfrm>
          <a:prstGeom prst="rect">
            <a:avLst/>
          </a:prstGeom>
          <a:noFill/>
        </p:spPr>
        <p:txBody>
          <a:bodyPr wrap="square" rtlCol="0">
            <a:spAutoFit/>
          </a:bodyPr>
          <a:lstStyle/>
          <a:p>
            <a:pPr algn="ctr"/>
            <a:r>
              <a:rPr lang="de-DE" sz="1400" dirty="0" smtClean="0">
                <a:solidFill>
                  <a:schemeClr val="bg1"/>
                </a:solidFill>
              </a:rPr>
              <a:t>Klassische Kraftwerkstechnologie</a:t>
            </a:r>
            <a:endParaRPr lang="de-DE" sz="1400" dirty="0">
              <a:solidFill>
                <a:schemeClr val="bg1"/>
              </a:solidFill>
            </a:endParaRPr>
          </a:p>
        </p:txBody>
      </p:sp>
    </p:spTree>
    <p:extLst>
      <p:ext uri="{BB962C8B-B14F-4D97-AF65-F5344CB8AC3E}">
        <p14:creationId xmlns:p14="http://schemas.microsoft.com/office/powerpoint/2010/main" val="229776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 mobile Einsatzfelder</a:t>
            </a:r>
          </a:p>
        </p:txBody>
      </p:sp>
      <p:sp>
        <p:nvSpPr>
          <p:cNvPr id="3" name="Inhaltsplatzhalter 2"/>
          <p:cNvSpPr>
            <a:spLocks noGrp="1"/>
          </p:cNvSpPr>
          <p:nvPr>
            <p:ph idx="1"/>
          </p:nvPr>
        </p:nvSpPr>
        <p:spPr>
          <a:xfrm>
            <a:off x="683568" y="2060848"/>
            <a:ext cx="7344816" cy="360040"/>
          </a:xfrm>
        </p:spPr>
        <p:txBody>
          <a:bodyPr>
            <a:noAutofit/>
          </a:bodyPr>
          <a:lstStyle/>
          <a:p>
            <a:pPr marL="0" indent="0" algn="ctr">
              <a:lnSpc>
                <a:spcPct val="150000"/>
              </a:lnSpc>
              <a:buNone/>
            </a:pPr>
            <a:r>
              <a:rPr lang="de-DE" sz="1400" b="1" dirty="0">
                <a:solidFill>
                  <a:schemeClr val="bg1"/>
                </a:solidFill>
              </a:rPr>
              <a:t> Neben dem stationären Einsatz sämtliche mobile Einsatzbereiche</a:t>
            </a:r>
          </a:p>
        </p:txBody>
      </p:sp>
      <p:sp>
        <p:nvSpPr>
          <p:cNvPr id="4" name="Foliennummernplatzhalter 3"/>
          <p:cNvSpPr>
            <a:spLocks noGrp="1"/>
          </p:cNvSpPr>
          <p:nvPr>
            <p:ph type="sldNum" sz="quarter" idx="12"/>
          </p:nvPr>
        </p:nvSpPr>
        <p:spPr/>
        <p:txBody>
          <a:bodyPr/>
          <a:lstStyle/>
          <a:p>
            <a:fld id="{EFED3CB9-049B-4F4F-82D1-8A95299C975C}" type="slidenum">
              <a:rPr lang="en-US" smtClean="0"/>
              <a:pPr/>
              <a:t>25</a:t>
            </a:fld>
            <a:endParaRPr lang="en-US" dirty="0"/>
          </a:p>
        </p:txBody>
      </p:sp>
      <p:sp>
        <p:nvSpPr>
          <p:cNvPr id="21" name="Textfeld 20"/>
          <p:cNvSpPr txBox="1"/>
          <p:nvPr/>
        </p:nvSpPr>
        <p:spPr>
          <a:xfrm>
            <a:off x="1209325" y="2367747"/>
            <a:ext cx="4487336" cy="307777"/>
          </a:xfrm>
          <a:prstGeom prst="rect">
            <a:avLst/>
          </a:prstGeom>
          <a:noFill/>
        </p:spPr>
        <p:txBody>
          <a:bodyPr wrap="square" rtlCol="0">
            <a:spAutoFit/>
          </a:bodyPr>
          <a:lstStyle/>
          <a:p>
            <a:pPr algn="ctr"/>
            <a:r>
              <a:rPr lang="de-DE" sz="1400" dirty="0" smtClean="0"/>
              <a:t>Klassische Kraftwerkstechnologie</a:t>
            </a:r>
            <a:endParaRPr lang="de-DE" sz="1400" dirty="0"/>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340" y="2521635"/>
            <a:ext cx="6405272" cy="4072487"/>
          </a:xfrm>
          <a:prstGeom prst="rect">
            <a:avLst/>
          </a:prstGeom>
        </p:spPr>
      </p:pic>
      <p:sp>
        <p:nvSpPr>
          <p:cNvPr id="15" name="Rectangle 4"/>
          <p:cNvSpPr>
            <a:spLocks noChangeArrowheads="1"/>
          </p:cNvSpPr>
          <p:nvPr/>
        </p:nvSpPr>
        <p:spPr bwMode="auto">
          <a:xfrm>
            <a:off x="7904305" y="5732348"/>
            <a:ext cx="12143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1000" b="1" dirty="0">
                <a:solidFill>
                  <a:schemeClr val="bg1"/>
                </a:solidFill>
              </a:rPr>
              <a:t>Bildquelle: </a:t>
            </a:r>
            <a:r>
              <a:rPr lang="de-DE" sz="1000" b="1" dirty="0">
                <a:solidFill>
                  <a:schemeClr val="bg1"/>
                </a:solidFill>
                <a:hlinkClick r:id="rId3"/>
              </a:rPr>
              <a:t>http://</a:t>
            </a:r>
            <a:r>
              <a:rPr lang="de-DE" sz="1000" b="1" dirty="0" smtClean="0">
                <a:solidFill>
                  <a:schemeClr val="bg1"/>
                </a:solidFill>
                <a:hlinkClick r:id="rId3"/>
              </a:rPr>
              <a:t>lenr-cars.com/index.php/technology/electric-vehicle</a:t>
            </a:r>
            <a:r>
              <a:rPr lang="de-DE" sz="1000" b="1" dirty="0" smtClean="0">
                <a:solidFill>
                  <a:schemeClr val="bg1"/>
                </a:solidFill>
              </a:rPr>
              <a:t> </a:t>
            </a:r>
            <a:endParaRPr lang="de-DE" sz="1000" b="1" dirty="0">
              <a:solidFill>
                <a:schemeClr val="bg1"/>
              </a:solidFill>
            </a:endParaRPr>
          </a:p>
        </p:txBody>
      </p:sp>
    </p:spTree>
    <p:extLst>
      <p:ext uri="{BB962C8B-B14F-4D97-AF65-F5344CB8AC3E}">
        <p14:creationId xmlns:p14="http://schemas.microsoft.com/office/powerpoint/2010/main" val="154106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 Automobil- und LKW-Applikation</a:t>
            </a:r>
          </a:p>
        </p:txBody>
      </p:sp>
      <p:sp>
        <p:nvSpPr>
          <p:cNvPr id="4" name="Foliennummernplatzhalter 3"/>
          <p:cNvSpPr>
            <a:spLocks noGrp="1"/>
          </p:cNvSpPr>
          <p:nvPr>
            <p:ph type="sldNum" sz="quarter" idx="12"/>
          </p:nvPr>
        </p:nvSpPr>
        <p:spPr/>
        <p:txBody>
          <a:bodyPr/>
          <a:lstStyle/>
          <a:p>
            <a:fld id="{EFED3CB9-049B-4F4F-82D1-8A95299C975C}" type="slidenum">
              <a:rPr lang="en-US" smtClean="0"/>
              <a:pPr/>
              <a:t>26</a:t>
            </a:fld>
            <a:endParaRPr lang="en-US" dirty="0"/>
          </a:p>
        </p:txBody>
      </p:sp>
      <p:sp>
        <p:nvSpPr>
          <p:cNvPr id="21" name="Textfeld 20"/>
          <p:cNvSpPr txBox="1"/>
          <p:nvPr/>
        </p:nvSpPr>
        <p:spPr>
          <a:xfrm>
            <a:off x="1209325" y="2367747"/>
            <a:ext cx="4487336" cy="307777"/>
          </a:xfrm>
          <a:prstGeom prst="rect">
            <a:avLst/>
          </a:prstGeom>
          <a:noFill/>
        </p:spPr>
        <p:txBody>
          <a:bodyPr wrap="square" rtlCol="0">
            <a:spAutoFit/>
          </a:bodyPr>
          <a:lstStyle/>
          <a:p>
            <a:pPr algn="ctr"/>
            <a:r>
              <a:rPr lang="de-DE" sz="1400" dirty="0" smtClean="0"/>
              <a:t>Klassische Kraftwerkstechnologie</a:t>
            </a:r>
            <a:endParaRPr lang="de-DE" sz="1400" dirty="0"/>
          </a:p>
        </p:txBody>
      </p:sp>
      <p:sp>
        <p:nvSpPr>
          <p:cNvPr id="9" name="Rectangle 4"/>
          <p:cNvSpPr>
            <a:spLocks noChangeArrowheads="1"/>
          </p:cNvSpPr>
          <p:nvPr/>
        </p:nvSpPr>
        <p:spPr bwMode="auto">
          <a:xfrm>
            <a:off x="-147052" y="5733948"/>
            <a:ext cx="4289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de-DE" sz="1200" b="1" dirty="0" smtClean="0">
                <a:solidFill>
                  <a:schemeClr val="bg1"/>
                </a:solidFill>
              </a:rPr>
              <a:t>Bildquelle</a:t>
            </a:r>
            <a:r>
              <a:rPr lang="de-DE" sz="1200" b="1" dirty="0">
                <a:solidFill>
                  <a:schemeClr val="bg1"/>
                </a:solidFill>
              </a:rPr>
              <a:t>: </a:t>
            </a:r>
            <a:r>
              <a:rPr lang="de-DE" sz="1200" b="1" dirty="0">
                <a:solidFill>
                  <a:schemeClr val="bg1"/>
                </a:solidFill>
                <a:hlinkClick r:id="rId2"/>
              </a:rPr>
              <a:t>http://</a:t>
            </a:r>
            <a:r>
              <a:rPr lang="de-DE" sz="1200" b="1" dirty="0" smtClean="0">
                <a:solidFill>
                  <a:schemeClr val="bg1"/>
                </a:solidFill>
                <a:hlinkClick r:id="rId2"/>
              </a:rPr>
              <a:t>lenr-cars.com/index.php/technology/electric-vehicle</a:t>
            </a:r>
            <a:endParaRPr lang="de-DE" sz="1200" b="1" dirty="0">
              <a:solidFill>
                <a:schemeClr val="bg1"/>
              </a:solidFill>
            </a:endParaRPr>
          </a:p>
        </p:txBody>
      </p:sp>
      <p:sp>
        <p:nvSpPr>
          <p:cNvPr id="10" name="Rectangle 5"/>
          <p:cNvSpPr>
            <a:spLocks noChangeArrowheads="1"/>
          </p:cNvSpPr>
          <p:nvPr/>
        </p:nvSpPr>
        <p:spPr bwMode="auto">
          <a:xfrm>
            <a:off x="145786" y="2106876"/>
            <a:ext cx="413832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smtClean="0">
                <a:ln>
                  <a:noFill/>
                </a:ln>
                <a:solidFill>
                  <a:schemeClr val="bg1"/>
                </a:solidFill>
                <a:effectLst/>
              </a:rPr>
              <a:t>Künstlerische Ansicht des </a:t>
            </a:r>
            <a:r>
              <a:rPr lang="de-DE" altLang="de-DE" sz="1400" b="1" dirty="0" smtClean="0">
                <a:solidFill>
                  <a:schemeClr val="bg1"/>
                </a:solidFill>
              </a:rPr>
              <a:t>LENR-CARS-Generators </a:t>
            </a:r>
            <a:r>
              <a:rPr kumimoji="0" lang="de-DE" altLang="de-DE" sz="1400" b="1" i="0" u="none" strike="noStrike" cap="none" normalizeH="0" baseline="0" dirty="0" smtClean="0">
                <a:ln>
                  <a:noFill/>
                </a:ln>
                <a:solidFill>
                  <a:schemeClr val="bg1"/>
                </a:solidFill>
                <a:effectLst/>
              </a:rPr>
              <a:t>eingebaut unter der Motorhaube eines Tesla Model S </a:t>
            </a:r>
          </a:p>
        </p:txBody>
      </p:sp>
      <p:pic>
        <p:nvPicPr>
          <p:cNvPr id="11" name="Grafik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1064" y="3051697"/>
            <a:ext cx="3961000" cy="2682251"/>
          </a:xfrm>
          <a:prstGeom prst="rect">
            <a:avLst/>
          </a:prstGeom>
        </p:spPr>
      </p:pic>
      <p:sp>
        <p:nvSpPr>
          <p:cNvPr id="16" name="Rectangle 5"/>
          <p:cNvSpPr>
            <a:spLocks noChangeArrowheads="1"/>
          </p:cNvSpPr>
          <p:nvPr/>
        </p:nvSpPr>
        <p:spPr bwMode="auto">
          <a:xfrm>
            <a:off x="4572000" y="2223709"/>
            <a:ext cx="4027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smtClean="0">
                <a:ln>
                  <a:noFill/>
                </a:ln>
                <a:solidFill>
                  <a:schemeClr val="bg1"/>
                </a:solidFill>
                <a:effectLst/>
                <a:hlinkClick r:id="rId4"/>
              </a:rPr>
              <a:t>Video</a:t>
            </a:r>
            <a:r>
              <a:rPr kumimoji="0" lang="de-DE" altLang="de-DE" sz="1400" b="1" i="0" u="none" strike="noStrike" cap="none" normalizeH="0" baseline="0" dirty="0" smtClean="0">
                <a:ln>
                  <a:noFill/>
                </a:ln>
                <a:solidFill>
                  <a:schemeClr val="bg1"/>
                </a:solidFill>
                <a:effectLst/>
              </a:rPr>
              <a:t> einer</a:t>
            </a:r>
            <a:r>
              <a:rPr kumimoji="0" lang="de-DE" altLang="de-DE" sz="1400" b="1" i="0" u="none" strike="noStrike" cap="none" normalizeH="0" dirty="0" smtClean="0">
                <a:ln>
                  <a:noFill/>
                </a:ln>
                <a:solidFill>
                  <a:schemeClr val="bg1"/>
                </a:solidFill>
                <a:effectLst/>
              </a:rPr>
              <a:t> </a:t>
            </a:r>
            <a:r>
              <a:rPr kumimoji="0" lang="de-DE" altLang="de-DE" sz="1400" b="1" i="0" u="none" strike="noStrike" cap="none" normalizeH="0" dirty="0" err="1" smtClean="0">
                <a:ln>
                  <a:noFill/>
                </a:ln>
                <a:solidFill>
                  <a:schemeClr val="bg1"/>
                </a:solidFill>
                <a:effectLst/>
              </a:rPr>
              <a:t>Suncell</a:t>
            </a:r>
            <a:r>
              <a:rPr kumimoji="0" lang="de-DE" altLang="de-DE" sz="1400" b="1" i="0" u="none" strike="noStrike" cap="none" normalizeH="0" dirty="0" smtClean="0">
                <a:ln>
                  <a:noFill/>
                </a:ln>
                <a:solidFill>
                  <a:schemeClr val="bg1"/>
                </a:solidFill>
                <a:effectLst/>
              </a:rPr>
              <a:t>-Applikation im Fahrzeug </a:t>
            </a:r>
            <a:endParaRPr kumimoji="0" lang="de-DE" altLang="de-DE" sz="1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87327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LENR – Entseuchung nuklearen Abfalles</a:t>
            </a:r>
          </a:p>
        </p:txBody>
      </p:sp>
      <p:sp>
        <p:nvSpPr>
          <p:cNvPr id="4" name="Foliennummernplatzhalter 3"/>
          <p:cNvSpPr>
            <a:spLocks noGrp="1"/>
          </p:cNvSpPr>
          <p:nvPr>
            <p:ph type="sldNum" sz="quarter" idx="12"/>
          </p:nvPr>
        </p:nvSpPr>
        <p:spPr/>
        <p:txBody>
          <a:bodyPr/>
          <a:lstStyle/>
          <a:p>
            <a:fld id="{EFED3CB9-049B-4F4F-82D1-8A95299C975C}" type="slidenum">
              <a:rPr lang="en-US" smtClean="0"/>
              <a:pPr/>
              <a:t>27</a:t>
            </a:fld>
            <a:endParaRPr lang="en-US" dirty="0"/>
          </a:p>
        </p:txBody>
      </p:sp>
      <p:sp>
        <p:nvSpPr>
          <p:cNvPr id="21" name="Textfeld 20"/>
          <p:cNvSpPr txBox="1"/>
          <p:nvPr/>
        </p:nvSpPr>
        <p:spPr>
          <a:xfrm>
            <a:off x="1209325" y="2367747"/>
            <a:ext cx="4487336" cy="307777"/>
          </a:xfrm>
          <a:prstGeom prst="rect">
            <a:avLst/>
          </a:prstGeom>
          <a:noFill/>
        </p:spPr>
        <p:txBody>
          <a:bodyPr wrap="square" rtlCol="0">
            <a:spAutoFit/>
          </a:bodyPr>
          <a:lstStyle/>
          <a:p>
            <a:pPr algn="ctr"/>
            <a:r>
              <a:rPr lang="de-DE" sz="1400" dirty="0" smtClean="0"/>
              <a:t>Klassische Kraftwerkstechnologie</a:t>
            </a:r>
            <a:endParaRPr lang="de-DE" sz="1400" dirty="0"/>
          </a:p>
        </p:txBody>
      </p:sp>
      <p:sp>
        <p:nvSpPr>
          <p:cNvPr id="10" name="Rectangle 5"/>
          <p:cNvSpPr>
            <a:spLocks noChangeArrowheads="1"/>
          </p:cNvSpPr>
          <p:nvPr/>
        </p:nvSpPr>
        <p:spPr bwMode="auto">
          <a:xfrm>
            <a:off x="145786" y="2322319"/>
            <a:ext cx="82426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sz="1400" u="sng" dirty="0">
                <a:hlinkClick r:id="rId2"/>
              </a:rPr>
              <a:t>http://newenergytimes.com/v2/inthenews/2015/20151200MHI-Tech-Rev-52-4-e524106.pdf</a:t>
            </a:r>
            <a:endParaRPr lang="de-DE" altLang="de-DE" sz="1400" b="1" dirty="0"/>
          </a:p>
        </p:txBody>
      </p:sp>
    </p:spTree>
    <p:extLst>
      <p:ext uri="{BB962C8B-B14F-4D97-AF65-F5344CB8AC3E}">
        <p14:creationId xmlns:p14="http://schemas.microsoft.com/office/powerpoint/2010/main" val="2126048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noProof="1"/>
              <a:t>Zeitachse Industrialisierung</a:t>
            </a:r>
            <a:endParaRPr lang="de-DE" sz="2400" dirty="0"/>
          </a:p>
        </p:txBody>
      </p:sp>
      <p:sp>
        <p:nvSpPr>
          <p:cNvPr id="4" name="Foliennummernplatzhalter 3"/>
          <p:cNvSpPr>
            <a:spLocks noGrp="1"/>
          </p:cNvSpPr>
          <p:nvPr>
            <p:ph type="sldNum" sz="quarter" idx="12"/>
          </p:nvPr>
        </p:nvSpPr>
        <p:spPr/>
        <p:txBody>
          <a:bodyPr/>
          <a:lstStyle/>
          <a:p>
            <a:fld id="{EFED3CB9-049B-4F4F-82D1-8A95299C975C}" type="slidenum">
              <a:rPr lang="en-US" smtClean="0"/>
              <a:pPr/>
              <a:t>28</a:t>
            </a:fld>
            <a:endParaRPr lang="en-US" dirty="0"/>
          </a:p>
        </p:txBody>
      </p:sp>
      <p:sp>
        <p:nvSpPr>
          <p:cNvPr id="21" name="Textfeld 20"/>
          <p:cNvSpPr txBox="1"/>
          <p:nvPr/>
        </p:nvSpPr>
        <p:spPr>
          <a:xfrm>
            <a:off x="1209325" y="2367747"/>
            <a:ext cx="4487336" cy="307777"/>
          </a:xfrm>
          <a:prstGeom prst="rect">
            <a:avLst/>
          </a:prstGeom>
          <a:noFill/>
        </p:spPr>
        <p:txBody>
          <a:bodyPr wrap="square" rtlCol="0">
            <a:spAutoFit/>
          </a:bodyPr>
          <a:lstStyle/>
          <a:p>
            <a:pPr algn="ctr"/>
            <a:r>
              <a:rPr lang="de-DE" sz="1400" dirty="0" smtClean="0"/>
              <a:t>Klassische Kraftwerkstechnologie</a:t>
            </a:r>
            <a:endParaRPr lang="de-DE" sz="1400" dirty="0"/>
          </a:p>
        </p:txBody>
      </p:sp>
      <p:sp>
        <p:nvSpPr>
          <p:cNvPr id="10" name="Rectangle 5"/>
          <p:cNvSpPr>
            <a:spLocks noChangeArrowheads="1"/>
          </p:cNvSpPr>
          <p:nvPr/>
        </p:nvSpPr>
        <p:spPr bwMode="auto">
          <a:xfrm>
            <a:off x="145786" y="2060848"/>
            <a:ext cx="82426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DE" sz="1400" dirty="0">
                <a:solidFill>
                  <a:schemeClr val="bg1"/>
                </a:solidFill>
              </a:rPr>
              <a:t>LENR – optimistische, aber mögliche Entwicklungshorizonte</a:t>
            </a:r>
          </a:p>
        </p:txBody>
      </p:sp>
      <p:sp>
        <p:nvSpPr>
          <p:cNvPr id="6" name="Pfeil nach rechts 5"/>
          <p:cNvSpPr/>
          <p:nvPr/>
        </p:nvSpPr>
        <p:spPr bwMode="gray">
          <a:xfrm>
            <a:off x="-851748" y="3369746"/>
            <a:ext cx="8282940" cy="2272030"/>
          </a:xfrm>
          <a:prstGeom prst="rightArrow">
            <a:avLst>
              <a:gd name="adj1" fmla="val 55366"/>
              <a:gd name="adj2" fmla="val 59391"/>
            </a:avLst>
          </a:prstGeom>
          <a:solidFill>
            <a:srgbClr val="0066FF"/>
          </a:solidFill>
          <a:ln w="12700">
            <a:solidFill>
              <a:schemeClr val="accent1">
                <a:lumMod val="75000"/>
              </a:schemeClr>
            </a:solidFill>
            <a:round/>
            <a:headEnd/>
            <a:tailEnd/>
          </a:ln>
          <a:effectLst>
            <a:outerShdw blurRad="190500" dist="127000" dir="5400000" algn="t" rotWithShape="0">
              <a:prstClr val="black">
                <a:alpha val="40000"/>
              </a:prstClr>
            </a:outerShdw>
          </a:effectLst>
          <a:scene3d>
            <a:camera prst="perspectiveHeroicExtremeLeftFacing" fov="5100000">
              <a:rot lat="19347912" lon="3674878" rev="17481372"/>
            </a:camera>
            <a:lightRig rig="threePt" dir="t">
              <a:rot lat="0" lon="0" rev="0"/>
            </a:lightRig>
          </a:scene3d>
          <a:sp3d z="25400" extrusionH="101600">
            <a:bevelT w="50800" h="25400" prst="angle"/>
            <a:extrusionClr>
              <a:schemeClr val="accent1">
                <a:lumMod val="60000"/>
                <a:lumOff val="40000"/>
              </a:schemeClr>
            </a:extrusionClr>
          </a:sp3d>
        </p:spPr>
        <p:txBody>
          <a:bodyPr rtlCol="0" anchor="ctr"/>
          <a:lstStyle/>
          <a:p>
            <a:pPr algn="ctr"/>
            <a:endParaRPr lang="en-US" sz="1100" dirty="0">
              <a:solidFill>
                <a:schemeClr val="bg1"/>
              </a:solidFill>
            </a:endParaRPr>
          </a:p>
        </p:txBody>
      </p:sp>
      <p:grpSp>
        <p:nvGrpSpPr>
          <p:cNvPr id="7" name="Gruppieren 6"/>
          <p:cNvGrpSpPr/>
          <p:nvPr/>
        </p:nvGrpSpPr>
        <p:grpSpPr bwMode="gray">
          <a:xfrm>
            <a:off x="6411238" y="3685787"/>
            <a:ext cx="1903873" cy="2335501"/>
            <a:chOff x="6394306" y="2816499"/>
            <a:chExt cx="1903873" cy="2335501"/>
          </a:xfrm>
        </p:grpSpPr>
        <p:grpSp>
          <p:nvGrpSpPr>
            <p:cNvPr id="8" name="Gruppieren 33"/>
            <p:cNvGrpSpPr/>
            <p:nvPr/>
          </p:nvGrpSpPr>
          <p:grpSpPr bwMode="gray">
            <a:xfrm>
              <a:off x="6807128" y="2816499"/>
              <a:ext cx="1491051" cy="2014479"/>
              <a:chOff x="2931018" y="1465552"/>
              <a:chExt cx="1491051" cy="2014479"/>
            </a:xfrm>
          </p:grpSpPr>
          <p:cxnSp>
            <p:nvCxnSpPr>
              <p:cNvPr id="13" name="Gerade Verbindung 65"/>
              <p:cNvCxnSpPr/>
              <p:nvPr/>
            </p:nvCxnSpPr>
            <p:spPr bwMode="gray">
              <a:xfrm rot="5400000" flipH="1" flipV="1">
                <a:off x="1941018" y="2490031"/>
                <a:ext cx="1980000" cy="0"/>
              </a:xfrm>
              <a:prstGeom prst="line">
                <a:avLst/>
              </a:prstGeom>
              <a:noFill/>
              <a:ln w="19050">
                <a:solidFill>
                  <a:srgbClr val="969696"/>
                </a:solidFill>
                <a:prstDash val="sysDot"/>
                <a:round/>
                <a:headEnd/>
                <a:tailEnd/>
              </a:ln>
            </p:spPr>
          </p:cxnSp>
          <p:sp>
            <p:nvSpPr>
              <p:cNvPr id="14" name="Rechteck 13"/>
              <p:cNvSpPr/>
              <p:nvPr/>
            </p:nvSpPr>
            <p:spPr bwMode="gray">
              <a:xfrm>
                <a:off x="2938638" y="1465552"/>
                <a:ext cx="1483431" cy="1125693"/>
              </a:xfrm>
              <a:prstGeom prst="rect">
                <a:avLst/>
              </a:prstGeom>
            </p:spPr>
            <p:txBody>
              <a:bodyPr wrap="square" tIns="0" bIns="0">
                <a:spAutoFit/>
              </a:bodyPr>
              <a:lstStyle/>
              <a:p>
                <a:pPr>
                  <a:lnSpc>
                    <a:spcPct val="95000"/>
                  </a:lnSpc>
                  <a:spcAft>
                    <a:spcPts val="400"/>
                  </a:spcAft>
                  <a:buClr>
                    <a:srgbClr val="808080"/>
                  </a:buClr>
                  <a:defRPr/>
                </a:pPr>
                <a:r>
                  <a:rPr lang="en-US" sz="1100" b="1" dirty="0" smtClean="0">
                    <a:solidFill>
                      <a:schemeClr val="accent1">
                        <a:lumMod val="75000"/>
                      </a:schemeClr>
                    </a:solidFill>
                    <a:cs typeface="Arial" charset="0"/>
                  </a:rPr>
                  <a:t>2030</a:t>
                </a:r>
                <a:r>
                  <a:rPr lang="en-US" sz="1100" b="1" dirty="0" smtClean="0">
                    <a:solidFill>
                      <a:schemeClr val="bg1"/>
                    </a:solidFill>
                    <a:cs typeface="Arial" charset="0"/>
                  </a:rPr>
                  <a:t/>
                </a:r>
                <a:br>
                  <a:rPr lang="en-US" sz="1100" b="1" dirty="0" smtClean="0">
                    <a:solidFill>
                      <a:schemeClr val="bg1"/>
                    </a:solidFill>
                    <a:cs typeface="Arial" charset="0"/>
                  </a:rPr>
                </a:br>
                <a:r>
                  <a:rPr lang="de-DE" sz="1100" dirty="0" smtClean="0">
                    <a:solidFill>
                      <a:schemeClr val="bg1"/>
                    </a:solidFill>
                  </a:rPr>
                  <a:t>Vollständige Marktdurchdringung auf allen Gebieten im Wettbewerb mit BLP-Prozess und anderen!</a:t>
                </a:r>
                <a:endParaRPr lang="de-DE" sz="1100" b="1" dirty="0" smtClean="0">
                  <a:solidFill>
                    <a:schemeClr val="bg1"/>
                  </a:solidFill>
                  <a:cs typeface="Arial" charset="0"/>
                </a:endParaRPr>
              </a:p>
            </p:txBody>
          </p:sp>
        </p:grpSp>
        <p:grpSp>
          <p:nvGrpSpPr>
            <p:cNvPr id="9" name="Gruppieren 8"/>
            <p:cNvGrpSpPr/>
            <p:nvPr/>
          </p:nvGrpSpPr>
          <p:grpSpPr bwMode="gray">
            <a:xfrm>
              <a:off x="6394306" y="4598484"/>
              <a:ext cx="825644" cy="553516"/>
              <a:chOff x="6394306" y="4598484"/>
              <a:chExt cx="825644" cy="553516"/>
            </a:xfrm>
          </p:grpSpPr>
          <p:sp>
            <p:nvSpPr>
              <p:cNvPr id="11" name="Ellipse 10"/>
              <p:cNvSpPr/>
              <p:nvPr/>
            </p:nvSpPr>
            <p:spPr bwMode="gray">
              <a:xfrm>
                <a:off x="6394306" y="4772488"/>
                <a:ext cx="825644" cy="379512"/>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US" sz="1100" dirty="0">
                  <a:solidFill>
                    <a:schemeClr val="bg1"/>
                  </a:solidFill>
                </a:endParaRPr>
              </a:p>
            </p:txBody>
          </p:sp>
          <p:sp>
            <p:nvSpPr>
              <p:cNvPr id="12" name="Ellipse 11"/>
              <p:cNvSpPr/>
              <p:nvPr/>
            </p:nvSpPr>
            <p:spPr bwMode="gray">
              <a:xfrm>
                <a:off x="6599188" y="4598484"/>
                <a:ext cx="422664" cy="422664"/>
              </a:xfrm>
              <a:prstGeom prst="ellipse">
                <a:avLst/>
              </a:prstGeom>
              <a:solidFill>
                <a:srgbClr val="C8C8C8"/>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216000" h="216000"/>
                <a:bevelB w="216000" h="216000"/>
              </a:sp3d>
            </p:spPr>
            <p:txBody>
              <a:bodyPr vert="horz" lIns="0" tIns="108000" rIns="0" bIns="0" anchor="t" anchorCtr="0"/>
              <a:lstStyle/>
              <a:p>
                <a:pPr indent="-190500" algn="ctr">
                  <a:lnSpc>
                    <a:spcPct val="95000"/>
                  </a:lnSpc>
                  <a:spcAft>
                    <a:spcPts val="800"/>
                  </a:spcAft>
                  <a:buClr>
                    <a:srgbClr val="808080"/>
                  </a:buClr>
                  <a:defRPr/>
                </a:pPr>
                <a:endParaRPr lang="en-US" sz="1100" b="1" dirty="0">
                  <a:solidFill>
                    <a:schemeClr val="bg1"/>
                  </a:solidFill>
                  <a:cs typeface="Arial" charset="0"/>
                </a:endParaRPr>
              </a:p>
            </p:txBody>
          </p:sp>
        </p:grpSp>
      </p:grpSp>
      <p:grpSp>
        <p:nvGrpSpPr>
          <p:cNvPr id="15" name="Gruppieren 14"/>
          <p:cNvGrpSpPr/>
          <p:nvPr/>
        </p:nvGrpSpPr>
        <p:grpSpPr bwMode="gray">
          <a:xfrm>
            <a:off x="4981838" y="3488107"/>
            <a:ext cx="1569876" cy="1903252"/>
            <a:chOff x="4964906" y="2618819"/>
            <a:chExt cx="1569876" cy="1903252"/>
          </a:xfrm>
        </p:grpSpPr>
        <p:grpSp>
          <p:nvGrpSpPr>
            <p:cNvPr id="16" name="Gruppieren 37"/>
            <p:cNvGrpSpPr/>
            <p:nvPr/>
          </p:nvGrpSpPr>
          <p:grpSpPr bwMode="gray">
            <a:xfrm>
              <a:off x="5250180" y="2618819"/>
              <a:ext cx="1284602" cy="1650079"/>
              <a:chOff x="2931017" y="1850441"/>
              <a:chExt cx="1284602" cy="1650079"/>
            </a:xfrm>
          </p:grpSpPr>
          <p:cxnSp>
            <p:nvCxnSpPr>
              <p:cNvPr id="20" name="Gerade Verbindung 59"/>
              <p:cNvCxnSpPr/>
              <p:nvPr/>
            </p:nvCxnSpPr>
            <p:spPr bwMode="gray">
              <a:xfrm rot="5400000" flipH="1" flipV="1">
                <a:off x="2283017" y="2852520"/>
                <a:ext cx="1296000" cy="0"/>
              </a:xfrm>
              <a:prstGeom prst="line">
                <a:avLst/>
              </a:prstGeom>
              <a:noFill/>
              <a:ln w="19050">
                <a:solidFill>
                  <a:srgbClr val="969696"/>
                </a:solidFill>
                <a:prstDash val="sysDot"/>
                <a:round/>
                <a:headEnd/>
                <a:tailEnd/>
              </a:ln>
            </p:spPr>
          </p:cxnSp>
          <p:sp>
            <p:nvSpPr>
              <p:cNvPr id="22" name="Rechteck 21"/>
              <p:cNvSpPr/>
              <p:nvPr/>
            </p:nvSpPr>
            <p:spPr bwMode="gray">
              <a:xfrm>
                <a:off x="3008977" y="1850441"/>
                <a:ext cx="1206642" cy="804066"/>
              </a:xfrm>
              <a:prstGeom prst="rect">
                <a:avLst/>
              </a:prstGeom>
            </p:spPr>
            <p:txBody>
              <a:bodyPr wrap="square" tIns="0" bIns="0">
                <a:spAutoFit/>
              </a:bodyPr>
              <a:lstStyle/>
              <a:p>
                <a:pPr>
                  <a:lnSpc>
                    <a:spcPct val="95000"/>
                  </a:lnSpc>
                  <a:spcAft>
                    <a:spcPts val="400"/>
                  </a:spcAft>
                  <a:buClr>
                    <a:srgbClr val="808080"/>
                  </a:buClr>
                  <a:defRPr/>
                </a:pPr>
                <a:r>
                  <a:rPr lang="en-US" sz="1100" b="1" dirty="0" smtClean="0">
                    <a:solidFill>
                      <a:schemeClr val="bg1"/>
                    </a:solidFill>
                    <a:cs typeface="Arial" charset="0"/>
                  </a:rPr>
                  <a:t>2025</a:t>
                </a:r>
                <a:br>
                  <a:rPr lang="en-US" sz="1100" b="1" dirty="0" smtClean="0">
                    <a:solidFill>
                      <a:schemeClr val="bg1"/>
                    </a:solidFill>
                    <a:cs typeface="Arial" charset="0"/>
                  </a:rPr>
                </a:br>
                <a:r>
                  <a:rPr lang="de-DE" sz="1100" dirty="0" smtClean="0">
                    <a:solidFill>
                      <a:schemeClr val="bg1"/>
                    </a:solidFill>
                  </a:rPr>
                  <a:t>Optimierung der Prozesse auf maximalen Wirkungsgrad</a:t>
                </a:r>
                <a:endParaRPr lang="de-DE" sz="1100" b="1" dirty="0" smtClean="0">
                  <a:solidFill>
                    <a:schemeClr val="bg1"/>
                  </a:solidFill>
                  <a:cs typeface="Arial" charset="0"/>
                </a:endParaRPr>
              </a:p>
            </p:txBody>
          </p:sp>
        </p:grpSp>
        <p:grpSp>
          <p:nvGrpSpPr>
            <p:cNvPr id="17" name="Gruppieren 16"/>
            <p:cNvGrpSpPr/>
            <p:nvPr/>
          </p:nvGrpSpPr>
          <p:grpSpPr bwMode="gray">
            <a:xfrm>
              <a:off x="4964906" y="4090663"/>
              <a:ext cx="570548" cy="431408"/>
              <a:chOff x="4964906" y="4090663"/>
              <a:chExt cx="570548" cy="431408"/>
            </a:xfrm>
          </p:grpSpPr>
          <p:sp>
            <p:nvSpPr>
              <p:cNvPr id="18" name="Ellipse 17"/>
              <p:cNvSpPr/>
              <p:nvPr/>
            </p:nvSpPr>
            <p:spPr bwMode="gray">
              <a:xfrm>
                <a:off x="4964906" y="4229021"/>
                <a:ext cx="570548" cy="293050"/>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US" sz="1100" dirty="0">
                  <a:solidFill>
                    <a:schemeClr val="bg1"/>
                  </a:solidFill>
                </a:endParaRPr>
              </a:p>
            </p:txBody>
          </p:sp>
          <p:sp>
            <p:nvSpPr>
              <p:cNvPr id="19" name="Ellipse 18"/>
              <p:cNvSpPr/>
              <p:nvPr/>
            </p:nvSpPr>
            <p:spPr bwMode="gray">
              <a:xfrm>
                <a:off x="5094601" y="4090663"/>
                <a:ext cx="320659" cy="320659"/>
              </a:xfrm>
              <a:prstGeom prst="ellipse">
                <a:avLst/>
              </a:prstGeom>
              <a:solidFill>
                <a:srgbClr val="D7D7D7"/>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144000" h="144000"/>
                <a:bevelB w="144000" h="144000"/>
              </a:sp3d>
            </p:spPr>
            <p:txBody>
              <a:bodyPr vert="horz" lIns="0" tIns="108000" rIns="0" bIns="0" anchor="t" anchorCtr="0"/>
              <a:lstStyle/>
              <a:p>
                <a:pPr indent="-190500" algn="ctr">
                  <a:lnSpc>
                    <a:spcPct val="95000"/>
                  </a:lnSpc>
                  <a:spcAft>
                    <a:spcPts val="800"/>
                  </a:spcAft>
                  <a:buClr>
                    <a:srgbClr val="808080"/>
                  </a:buClr>
                  <a:defRPr/>
                </a:pPr>
                <a:endParaRPr lang="en-US" sz="1100" b="1" dirty="0">
                  <a:solidFill>
                    <a:schemeClr val="bg1"/>
                  </a:solidFill>
                  <a:cs typeface="Arial" charset="0"/>
                </a:endParaRPr>
              </a:p>
            </p:txBody>
          </p:sp>
        </p:grpSp>
      </p:grpSp>
      <p:grpSp>
        <p:nvGrpSpPr>
          <p:cNvPr id="23" name="Gruppieren 22"/>
          <p:cNvGrpSpPr/>
          <p:nvPr/>
        </p:nvGrpSpPr>
        <p:grpSpPr bwMode="gray">
          <a:xfrm>
            <a:off x="2648274" y="2829117"/>
            <a:ext cx="1531083" cy="2043790"/>
            <a:chOff x="2631342" y="1959829"/>
            <a:chExt cx="1531083" cy="2043790"/>
          </a:xfrm>
        </p:grpSpPr>
        <p:grpSp>
          <p:nvGrpSpPr>
            <p:cNvPr id="24" name="Gruppieren 30"/>
            <p:cNvGrpSpPr/>
            <p:nvPr/>
          </p:nvGrpSpPr>
          <p:grpSpPr bwMode="gray">
            <a:xfrm>
              <a:off x="2631342" y="1959829"/>
              <a:ext cx="1305608" cy="1828162"/>
              <a:chOff x="1625409" y="1672358"/>
              <a:chExt cx="1305608" cy="1828162"/>
            </a:xfrm>
          </p:grpSpPr>
          <p:cxnSp>
            <p:nvCxnSpPr>
              <p:cNvPr id="28" name="Gerade Verbindung 53"/>
              <p:cNvCxnSpPr/>
              <p:nvPr/>
            </p:nvCxnSpPr>
            <p:spPr bwMode="gray">
              <a:xfrm rot="5400000" flipH="1" flipV="1">
                <a:off x="2283017" y="2852520"/>
                <a:ext cx="1296000" cy="0"/>
              </a:xfrm>
              <a:prstGeom prst="line">
                <a:avLst/>
              </a:prstGeom>
              <a:noFill/>
              <a:ln w="19050">
                <a:solidFill>
                  <a:srgbClr val="969696"/>
                </a:solidFill>
                <a:prstDash val="sysDot"/>
                <a:round/>
                <a:headEnd/>
                <a:tailEnd/>
              </a:ln>
            </p:spPr>
          </p:cxnSp>
          <p:sp>
            <p:nvSpPr>
              <p:cNvPr id="29" name="Rechteck 28"/>
              <p:cNvSpPr/>
              <p:nvPr/>
            </p:nvSpPr>
            <p:spPr bwMode="gray">
              <a:xfrm>
                <a:off x="1625409" y="1672358"/>
                <a:ext cx="1305608" cy="1125693"/>
              </a:xfrm>
              <a:prstGeom prst="rect">
                <a:avLst/>
              </a:prstGeom>
            </p:spPr>
            <p:txBody>
              <a:bodyPr wrap="square" tIns="0" bIns="0">
                <a:spAutoFit/>
              </a:bodyPr>
              <a:lstStyle/>
              <a:p>
                <a:pPr>
                  <a:lnSpc>
                    <a:spcPct val="95000"/>
                  </a:lnSpc>
                  <a:spcAft>
                    <a:spcPts val="400"/>
                  </a:spcAft>
                  <a:buClr>
                    <a:srgbClr val="808080"/>
                  </a:buClr>
                  <a:defRPr/>
                </a:pPr>
                <a:r>
                  <a:rPr lang="en-US" sz="1100" b="1" dirty="0" smtClean="0">
                    <a:solidFill>
                      <a:schemeClr val="bg1"/>
                    </a:solidFill>
                    <a:cs typeface="Arial" charset="0"/>
                  </a:rPr>
                  <a:t>2019</a:t>
                </a:r>
                <a:br>
                  <a:rPr lang="en-US" sz="1100" b="1" dirty="0" smtClean="0">
                    <a:solidFill>
                      <a:schemeClr val="bg1"/>
                    </a:solidFill>
                    <a:cs typeface="Arial" charset="0"/>
                  </a:rPr>
                </a:br>
                <a:r>
                  <a:rPr lang="de-DE" sz="1100" dirty="0" smtClean="0">
                    <a:solidFill>
                      <a:schemeClr val="bg1"/>
                    </a:solidFill>
                  </a:rPr>
                  <a:t>Offizielle Markteinführung erster dezentraler Geräte mit TÜV-Zulassung</a:t>
                </a:r>
                <a:endParaRPr lang="de-DE" sz="1100" b="1" dirty="0" smtClean="0">
                  <a:solidFill>
                    <a:schemeClr val="bg1"/>
                  </a:solidFill>
                  <a:cs typeface="Arial" charset="0"/>
                </a:endParaRPr>
              </a:p>
            </p:txBody>
          </p:sp>
        </p:grpSp>
        <p:grpSp>
          <p:nvGrpSpPr>
            <p:cNvPr id="25" name="Gruppieren 24"/>
            <p:cNvGrpSpPr/>
            <p:nvPr/>
          </p:nvGrpSpPr>
          <p:grpSpPr bwMode="gray">
            <a:xfrm>
              <a:off x="3711475" y="3681230"/>
              <a:ext cx="450950" cy="322389"/>
              <a:chOff x="3711475" y="3681230"/>
              <a:chExt cx="450950" cy="322389"/>
            </a:xfrm>
          </p:grpSpPr>
          <p:sp>
            <p:nvSpPr>
              <p:cNvPr id="26" name="Ellipse 25"/>
              <p:cNvSpPr/>
              <p:nvPr/>
            </p:nvSpPr>
            <p:spPr bwMode="gray">
              <a:xfrm>
                <a:off x="3711475" y="3773703"/>
                <a:ext cx="450950" cy="229916"/>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US" sz="1100" dirty="0">
                  <a:solidFill>
                    <a:schemeClr val="bg1"/>
                  </a:solidFill>
                </a:endParaRPr>
              </a:p>
            </p:txBody>
          </p:sp>
          <p:sp>
            <p:nvSpPr>
              <p:cNvPr id="27" name="Ellipse 26"/>
              <p:cNvSpPr/>
              <p:nvPr/>
            </p:nvSpPr>
            <p:spPr bwMode="gray">
              <a:xfrm>
                <a:off x="3823825" y="3681230"/>
                <a:ext cx="232051" cy="232051"/>
              </a:xfrm>
              <a:prstGeom prst="ellipse">
                <a:avLst/>
              </a:prstGeom>
              <a:solidFill>
                <a:srgbClr val="E6E6E6"/>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108000" h="108000"/>
                <a:bevelB w="108000" h="108000"/>
              </a:sp3d>
            </p:spPr>
            <p:txBody>
              <a:bodyPr vert="horz" lIns="0" tIns="108000" rIns="0" bIns="0" anchor="t" anchorCtr="0"/>
              <a:lstStyle/>
              <a:p>
                <a:pPr indent="-190500" algn="ctr">
                  <a:lnSpc>
                    <a:spcPct val="95000"/>
                  </a:lnSpc>
                  <a:spcAft>
                    <a:spcPts val="800"/>
                  </a:spcAft>
                  <a:buClr>
                    <a:srgbClr val="808080"/>
                  </a:buClr>
                  <a:defRPr/>
                </a:pPr>
                <a:endParaRPr lang="en-US" sz="1100" b="1" dirty="0">
                  <a:solidFill>
                    <a:schemeClr val="bg1"/>
                  </a:solidFill>
                  <a:cs typeface="Arial" charset="0"/>
                </a:endParaRPr>
              </a:p>
            </p:txBody>
          </p:sp>
        </p:grpSp>
      </p:grpSp>
      <p:grpSp>
        <p:nvGrpSpPr>
          <p:cNvPr id="30" name="Gruppieren 29"/>
          <p:cNvGrpSpPr/>
          <p:nvPr/>
        </p:nvGrpSpPr>
        <p:grpSpPr bwMode="gray">
          <a:xfrm>
            <a:off x="2478052" y="2669288"/>
            <a:ext cx="2743262" cy="1679964"/>
            <a:chOff x="2461120" y="1800000"/>
            <a:chExt cx="2743262" cy="1679964"/>
          </a:xfrm>
        </p:grpSpPr>
        <p:grpSp>
          <p:nvGrpSpPr>
            <p:cNvPr id="31" name="Gruppieren 29"/>
            <p:cNvGrpSpPr/>
            <p:nvPr/>
          </p:nvGrpSpPr>
          <p:grpSpPr bwMode="gray">
            <a:xfrm>
              <a:off x="2617161" y="1800000"/>
              <a:ext cx="2587221" cy="1679964"/>
              <a:chOff x="2931018" y="2007467"/>
              <a:chExt cx="2587221" cy="1679964"/>
            </a:xfrm>
          </p:grpSpPr>
          <p:sp>
            <p:nvSpPr>
              <p:cNvPr id="35" name="Rechteck 34"/>
              <p:cNvSpPr/>
              <p:nvPr/>
            </p:nvSpPr>
            <p:spPr bwMode="gray">
              <a:xfrm>
                <a:off x="4253707" y="2459146"/>
                <a:ext cx="1264532" cy="1228285"/>
              </a:xfrm>
              <a:prstGeom prst="rect">
                <a:avLst/>
              </a:prstGeom>
            </p:spPr>
            <p:txBody>
              <a:bodyPr wrap="square" tIns="0" bIns="0">
                <a:spAutoFit/>
              </a:bodyPr>
              <a:lstStyle/>
              <a:p>
                <a:pPr>
                  <a:lnSpc>
                    <a:spcPct val="95000"/>
                  </a:lnSpc>
                  <a:spcAft>
                    <a:spcPts val="400"/>
                  </a:spcAft>
                  <a:buClr>
                    <a:srgbClr val="808080"/>
                  </a:buClr>
                  <a:defRPr/>
                </a:pPr>
                <a:r>
                  <a:rPr lang="en-US" sz="1100" b="1" dirty="0" smtClean="0">
                    <a:solidFill>
                      <a:schemeClr val="bg1"/>
                    </a:solidFill>
                    <a:cs typeface="Arial" charset="0"/>
                  </a:rPr>
                  <a:t>2021</a:t>
                </a:r>
                <a:br>
                  <a:rPr lang="en-US" sz="1100" b="1" dirty="0" smtClean="0">
                    <a:solidFill>
                      <a:schemeClr val="bg1"/>
                    </a:solidFill>
                    <a:cs typeface="Arial" charset="0"/>
                  </a:rPr>
                </a:br>
                <a:r>
                  <a:rPr lang="de-DE" sz="1100" dirty="0" smtClean="0">
                    <a:solidFill>
                      <a:schemeClr val="bg1"/>
                    </a:solidFill>
                  </a:rPr>
                  <a:t>BMBF-Projekte</a:t>
                </a:r>
              </a:p>
              <a:p>
                <a:pPr>
                  <a:lnSpc>
                    <a:spcPct val="95000"/>
                  </a:lnSpc>
                  <a:spcAft>
                    <a:spcPts val="400"/>
                  </a:spcAft>
                  <a:buClr>
                    <a:srgbClr val="808080"/>
                  </a:buClr>
                  <a:defRPr/>
                </a:pPr>
                <a:r>
                  <a:rPr lang="de-DE" sz="1100" dirty="0" smtClean="0">
                    <a:solidFill>
                      <a:schemeClr val="bg1"/>
                    </a:solidFill>
                    <a:cs typeface="Arial" charset="0"/>
                  </a:rPr>
                  <a:t>Förderung von </a:t>
                </a:r>
                <a:r>
                  <a:rPr lang="de-DE" sz="1100" dirty="0" err="1" smtClean="0">
                    <a:solidFill>
                      <a:schemeClr val="bg1"/>
                    </a:solidFill>
                    <a:cs typeface="Arial" charset="0"/>
                  </a:rPr>
                  <a:t>StartUPs</a:t>
                </a:r>
                <a:endParaRPr lang="de-DE" sz="1100" dirty="0" smtClean="0">
                  <a:solidFill>
                    <a:schemeClr val="bg1"/>
                  </a:solidFill>
                  <a:cs typeface="Arial" charset="0"/>
                </a:endParaRPr>
              </a:p>
              <a:p>
                <a:pPr>
                  <a:lnSpc>
                    <a:spcPct val="95000"/>
                  </a:lnSpc>
                  <a:spcAft>
                    <a:spcPts val="400"/>
                  </a:spcAft>
                  <a:buClr>
                    <a:srgbClr val="808080"/>
                  </a:buClr>
                  <a:defRPr/>
                </a:pPr>
                <a:r>
                  <a:rPr lang="de-DE" sz="1100" dirty="0" smtClean="0">
                    <a:solidFill>
                      <a:schemeClr val="bg1"/>
                    </a:solidFill>
                    <a:cs typeface="Arial" charset="0"/>
                  </a:rPr>
                  <a:t>eigener Hoch-</a:t>
                </a:r>
                <a:r>
                  <a:rPr lang="de-DE" sz="1100" dirty="0" err="1" smtClean="0">
                    <a:solidFill>
                      <a:schemeClr val="bg1"/>
                    </a:solidFill>
                    <a:cs typeface="Arial" charset="0"/>
                  </a:rPr>
                  <a:t>schulstudiengang</a:t>
                </a:r>
                <a:r>
                  <a:rPr lang="de-DE" sz="1100" dirty="0" smtClean="0">
                    <a:solidFill>
                      <a:schemeClr val="bg1"/>
                    </a:solidFill>
                    <a:cs typeface="Arial" charset="0"/>
                  </a:rPr>
                  <a:t>  (Stuttgart + KIT)</a:t>
                </a:r>
              </a:p>
            </p:txBody>
          </p:sp>
          <p:cxnSp>
            <p:nvCxnSpPr>
              <p:cNvPr id="36" name="Gerade Verbindung 48"/>
              <p:cNvCxnSpPr/>
              <p:nvPr/>
            </p:nvCxnSpPr>
            <p:spPr bwMode="gray">
              <a:xfrm flipV="1">
                <a:off x="2931018" y="2007467"/>
                <a:ext cx="0" cy="1512000"/>
              </a:xfrm>
              <a:prstGeom prst="line">
                <a:avLst/>
              </a:prstGeom>
              <a:noFill/>
              <a:ln w="19050">
                <a:solidFill>
                  <a:srgbClr val="969696"/>
                </a:solidFill>
                <a:prstDash val="sysDot"/>
                <a:round/>
                <a:headEnd/>
                <a:tailEnd/>
              </a:ln>
            </p:spPr>
          </p:cxnSp>
        </p:grpSp>
        <p:grpSp>
          <p:nvGrpSpPr>
            <p:cNvPr id="32" name="Gruppieren 31"/>
            <p:cNvGrpSpPr/>
            <p:nvPr/>
          </p:nvGrpSpPr>
          <p:grpSpPr bwMode="gray">
            <a:xfrm>
              <a:off x="2461120" y="3250645"/>
              <a:ext cx="327324" cy="217630"/>
              <a:chOff x="2461120" y="3250645"/>
              <a:chExt cx="327324" cy="217630"/>
            </a:xfrm>
          </p:grpSpPr>
          <p:sp>
            <p:nvSpPr>
              <p:cNvPr id="33" name="Ellipse 32"/>
              <p:cNvSpPr/>
              <p:nvPr/>
            </p:nvSpPr>
            <p:spPr bwMode="gray">
              <a:xfrm>
                <a:off x="2461120" y="3311541"/>
                <a:ext cx="327324" cy="156734"/>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US" sz="1100" dirty="0">
                  <a:solidFill>
                    <a:schemeClr val="bg1"/>
                  </a:solidFill>
                </a:endParaRPr>
              </a:p>
            </p:txBody>
          </p:sp>
          <p:sp>
            <p:nvSpPr>
              <p:cNvPr id="34" name="Ellipse 33"/>
              <p:cNvSpPr/>
              <p:nvPr/>
            </p:nvSpPr>
            <p:spPr bwMode="gray">
              <a:xfrm>
                <a:off x="2542489" y="3250645"/>
                <a:ext cx="158347" cy="158347"/>
              </a:xfrm>
              <a:prstGeom prst="ellipse">
                <a:avLst/>
              </a:prstGeom>
              <a:solidFill>
                <a:srgbClr val="E6E6E6"/>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72000" h="72000"/>
                <a:bevelB w="72000" h="72000"/>
              </a:sp3d>
            </p:spPr>
            <p:txBody>
              <a:bodyPr vert="horz" lIns="0" tIns="108000" rIns="0" bIns="0" anchor="t" anchorCtr="0"/>
              <a:lstStyle/>
              <a:p>
                <a:pPr indent="-190500" algn="ctr">
                  <a:lnSpc>
                    <a:spcPct val="95000"/>
                  </a:lnSpc>
                  <a:spcAft>
                    <a:spcPts val="800"/>
                  </a:spcAft>
                  <a:buClr>
                    <a:srgbClr val="808080"/>
                  </a:buClr>
                  <a:defRPr/>
                </a:pPr>
                <a:endParaRPr lang="en-US" sz="1100" b="1" dirty="0">
                  <a:solidFill>
                    <a:schemeClr val="bg1"/>
                  </a:solidFill>
                  <a:cs typeface="Arial" charset="0"/>
                </a:endParaRPr>
              </a:p>
            </p:txBody>
          </p:sp>
        </p:grpSp>
      </p:grpSp>
      <p:grpSp>
        <p:nvGrpSpPr>
          <p:cNvPr id="37" name="Gruppieren 36"/>
          <p:cNvGrpSpPr/>
          <p:nvPr/>
        </p:nvGrpSpPr>
        <p:grpSpPr bwMode="gray">
          <a:xfrm>
            <a:off x="1380636" y="2426069"/>
            <a:ext cx="1257958" cy="3312189"/>
            <a:chOff x="1363704" y="1517651"/>
            <a:chExt cx="1257958" cy="3210395"/>
          </a:xfrm>
        </p:grpSpPr>
        <p:cxnSp>
          <p:nvCxnSpPr>
            <p:cNvPr id="38" name="Gerade Verbindung 31"/>
            <p:cNvCxnSpPr/>
            <p:nvPr/>
          </p:nvCxnSpPr>
          <p:spPr bwMode="gray">
            <a:xfrm flipV="1">
              <a:off x="1467978" y="1555751"/>
              <a:ext cx="0" cy="1332000"/>
            </a:xfrm>
            <a:prstGeom prst="line">
              <a:avLst/>
            </a:prstGeom>
            <a:noFill/>
            <a:ln w="19050">
              <a:solidFill>
                <a:srgbClr val="969696"/>
              </a:solidFill>
              <a:prstDash val="sysDot"/>
              <a:round/>
              <a:headEnd/>
              <a:tailEnd/>
            </a:ln>
          </p:spPr>
        </p:cxnSp>
        <p:sp>
          <p:nvSpPr>
            <p:cNvPr id="39" name="Rechteck 38"/>
            <p:cNvSpPr/>
            <p:nvPr/>
          </p:nvSpPr>
          <p:spPr bwMode="gray">
            <a:xfrm>
              <a:off x="1475599" y="1517651"/>
              <a:ext cx="1146063" cy="3210395"/>
            </a:xfrm>
            <a:prstGeom prst="rect">
              <a:avLst/>
            </a:prstGeom>
          </p:spPr>
          <p:txBody>
            <a:bodyPr wrap="square" tIns="0" bIns="0">
              <a:spAutoFit/>
            </a:bodyPr>
            <a:lstStyle/>
            <a:p>
              <a:pPr>
                <a:lnSpc>
                  <a:spcPct val="95000"/>
                </a:lnSpc>
                <a:spcAft>
                  <a:spcPts val="400"/>
                </a:spcAft>
                <a:buClr>
                  <a:srgbClr val="808080"/>
                </a:buClr>
                <a:defRPr/>
              </a:pPr>
              <a:r>
                <a:rPr lang="de-DE" sz="1100" b="1" dirty="0" smtClean="0">
                  <a:solidFill>
                    <a:schemeClr val="bg1"/>
                  </a:solidFill>
                  <a:cs typeface="Arial" charset="0"/>
                </a:rPr>
                <a:t>2016 </a:t>
              </a:r>
              <a:r>
                <a:rPr lang="de-DE" sz="1100" b="1" dirty="0" smtClean="0">
                  <a:solidFill>
                    <a:srgbClr val="FF0000"/>
                  </a:solidFill>
                  <a:cs typeface="Arial" charset="0"/>
                </a:rPr>
                <a:t>√</a:t>
              </a:r>
              <a:r>
                <a:rPr lang="de-DE" sz="1100" b="1" dirty="0" smtClean="0">
                  <a:solidFill>
                    <a:schemeClr val="bg1"/>
                  </a:solidFill>
                  <a:cs typeface="Arial" charset="0"/>
                </a:rPr>
                <a:t/>
              </a:r>
              <a:br>
                <a:rPr lang="de-DE" sz="1100" b="1" dirty="0" smtClean="0">
                  <a:solidFill>
                    <a:schemeClr val="bg1"/>
                  </a:solidFill>
                  <a:cs typeface="Arial" charset="0"/>
                </a:rPr>
              </a:br>
              <a:r>
                <a:rPr lang="de-DE" sz="1100" dirty="0" smtClean="0">
                  <a:solidFill>
                    <a:schemeClr val="bg1"/>
                  </a:solidFill>
                  <a:cs typeface="Arial" charset="0"/>
                </a:rPr>
                <a:t>weltweiter </a:t>
              </a:r>
              <a:r>
                <a:rPr lang="de-DE" sz="1100" dirty="0" smtClean="0">
                  <a:solidFill>
                    <a:schemeClr val="bg1"/>
                  </a:solidFill>
                </a:rPr>
                <a:t>Start der offiziellen Grundlagen-forschung an staatlichen </a:t>
              </a:r>
            </a:p>
            <a:p>
              <a:pPr>
                <a:lnSpc>
                  <a:spcPct val="95000"/>
                </a:lnSpc>
                <a:spcAft>
                  <a:spcPts val="400"/>
                </a:spcAft>
                <a:buClr>
                  <a:srgbClr val="808080"/>
                </a:buClr>
                <a:defRPr/>
              </a:pPr>
              <a:endParaRPr lang="de-DE" sz="1100" dirty="0">
                <a:solidFill>
                  <a:schemeClr val="bg1"/>
                </a:solidFill>
              </a:endParaRPr>
            </a:p>
            <a:p>
              <a:pPr>
                <a:lnSpc>
                  <a:spcPct val="95000"/>
                </a:lnSpc>
                <a:spcAft>
                  <a:spcPts val="400"/>
                </a:spcAft>
                <a:buClr>
                  <a:srgbClr val="808080"/>
                </a:buClr>
                <a:defRPr/>
              </a:pPr>
              <a:endParaRPr lang="de-DE" sz="1100" dirty="0" smtClean="0">
                <a:solidFill>
                  <a:schemeClr val="bg1"/>
                </a:solidFill>
              </a:endParaRPr>
            </a:p>
            <a:p>
              <a:pPr>
                <a:lnSpc>
                  <a:spcPct val="95000"/>
                </a:lnSpc>
                <a:spcAft>
                  <a:spcPts val="400"/>
                </a:spcAft>
                <a:buClr>
                  <a:srgbClr val="808080"/>
                </a:buClr>
                <a:defRPr/>
              </a:pPr>
              <a:endParaRPr lang="de-DE" sz="1100" dirty="0">
                <a:solidFill>
                  <a:schemeClr val="bg1"/>
                </a:solidFill>
              </a:endParaRPr>
            </a:p>
            <a:p>
              <a:pPr>
                <a:lnSpc>
                  <a:spcPct val="95000"/>
                </a:lnSpc>
                <a:spcAft>
                  <a:spcPts val="400"/>
                </a:spcAft>
                <a:buClr>
                  <a:srgbClr val="808080"/>
                </a:buClr>
                <a:defRPr/>
              </a:pPr>
              <a:endParaRPr lang="de-DE" sz="1100" dirty="0" smtClean="0">
                <a:solidFill>
                  <a:schemeClr val="bg1"/>
                </a:solidFill>
              </a:endParaRPr>
            </a:p>
            <a:p>
              <a:pPr>
                <a:lnSpc>
                  <a:spcPct val="95000"/>
                </a:lnSpc>
                <a:spcAft>
                  <a:spcPts val="400"/>
                </a:spcAft>
                <a:buClr>
                  <a:srgbClr val="808080"/>
                </a:buClr>
                <a:defRPr/>
              </a:pPr>
              <a:endParaRPr lang="de-DE" sz="1100" dirty="0">
                <a:solidFill>
                  <a:schemeClr val="bg1"/>
                </a:solidFill>
              </a:endParaRPr>
            </a:p>
            <a:p>
              <a:pPr>
                <a:lnSpc>
                  <a:spcPct val="95000"/>
                </a:lnSpc>
                <a:spcAft>
                  <a:spcPts val="400"/>
                </a:spcAft>
                <a:buClr>
                  <a:srgbClr val="808080"/>
                </a:buClr>
                <a:defRPr/>
              </a:pPr>
              <a:r>
                <a:rPr lang="de-DE" sz="1100" dirty="0" smtClean="0">
                  <a:solidFill>
                    <a:schemeClr val="bg1"/>
                  </a:solidFill>
                </a:rPr>
                <a:t>Hochschulen und Instituten:</a:t>
              </a:r>
            </a:p>
            <a:p>
              <a:pPr>
                <a:lnSpc>
                  <a:spcPct val="95000"/>
                </a:lnSpc>
                <a:spcAft>
                  <a:spcPts val="400"/>
                </a:spcAft>
                <a:buClr>
                  <a:srgbClr val="808080"/>
                </a:buClr>
                <a:defRPr/>
              </a:pPr>
              <a:r>
                <a:rPr lang="de-DE" sz="1100" dirty="0" smtClean="0">
                  <a:solidFill>
                    <a:schemeClr val="bg1"/>
                  </a:solidFill>
                </a:rPr>
                <a:t>Russland, China, Japan, Indien, USA, Italien …</a:t>
              </a:r>
              <a:endParaRPr lang="de-DE" sz="1100" b="1" dirty="0" smtClean="0">
                <a:solidFill>
                  <a:schemeClr val="bg1"/>
                </a:solidFill>
                <a:cs typeface="Arial" charset="0"/>
              </a:endParaRPr>
            </a:p>
          </p:txBody>
        </p:sp>
        <p:grpSp>
          <p:nvGrpSpPr>
            <p:cNvPr id="40" name="Gruppieren 39"/>
            <p:cNvGrpSpPr/>
            <p:nvPr/>
          </p:nvGrpSpPr>
          <p:grpSpPr bwMode="gray">
            <a:xfrm>
              <a:off x="1363704" y="2817811"/>
              <a:ext cx="225378" cy="169506"/>
              <a:chOff x="1363704" y="2817811"/>
              <a:chExt cx="225378" cy="169506"/>
            </a:xfrm>
          </p:grpSpPr>
          <p:sp>
            <p:nvSpPr>
              <p:cNvPr id="41" name="Ellipse 40"/>
              <p:cNvSpPr/>
              <p:nvPr/>
            </p:nvSpPr>
            <p:spPr bwMode="gray">
              <a:xfrm>
                <a:off x="1363704" y="2881709"/>
                <a:ext cx="225378" cy="105608"/>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US" sz="1100" dirty="0">
                  <a:solidFill>
                    <a:schemeClr val="bg1"/>
                  </a:solidFill>
                </a:endParaRPr>
              </a:p>
            </p:txBody>
          </p:sp>
          <p:sp>
            <p:nvSpPr>
              <p:cNvPr id="42" name="Ellipse 41"/>
              <p:cNvSpPr/>
              <p:nvPr/>
            </p:nvSpPr>
            <p:spPr bwMode="gray">
              <a:xfrm>
                <a:off x="1412495" y="2817811"/>
                <a:ext cx="127797" cy="127797"/>
              </a:xfrm>
              <a:prstGeom prst="ellipse">
                <a:avLst/>
              </a:prstGeom>
              <a:solidFill>
                <a:srgbClr val="E6E6E6"/>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72000" h="72000"/>
                <a:bevelB w="72000" h="72000"/>
              </a:sp3d>
            </p:spPr>
            <p:txBody>
              <a:bodyPr vert="horz" lIns="0" tIns="108000" rIns="0" bIns="0" anchor="t" anchorCtr="0"/>
              <a:lstStyle/>
              <a:p>
                <a:pPr indent="-190500" algn="ctr">
                  <a:lnSpc>
                    <a:spcPct val="95000"/>
                  </a:lnSpc>
                  <a:spcAft>
                    <a:spcPts val="800"/>
                  </a:spcAft>
                  <a:buClr>
                    <a:srgbClr val="808080"/>
                  </a:buClr>
                  <a:defRPr/>
                </a:pPr>
                <a:endParaRPr lang="en-US" sz="1100" b="1" dirty="0">
                  <a:solidFill>
                    <a:schemeClr val="bg1"/>
                  </a:solidFill>
                  <a:cs typeface="Arial" charset="0"/>
                </a:endParaRPr>
              </a:p>
            </p:txBody>
          </p:sp>
        </p:grpSp>
      </p:grpSp>
      <p:sp>
        <p:nvSpPr>
          <p:cNvPr id="43" name="Rechteck 42"/>
          <p:cNvSpPr/>
          <p:nvPr/>
        </p:nvSpPr>
        <p:spPr>
          <a:xfrm>
            <a:off x="227443" y="6090282"/>
            <a:ext cx="4868175" cy="600164"/>
          </a:xfrm>
          <a:prstGeom prst="rect">
            <a:avLst/>
          </a:prstGeom>
        </p:spPr>
        <p:txBody>
          <a:bodyPr wrap="square">
            <a:spAutoFit/>
          </a:bodyPr>
          <a:lstStyle/>
          <a:p>
            <a:r>
              <a:rPr lang="de-DE" sz="1100" dirty="0">
                <a:solidFill>
                  <a:schemeClr val="bg1"/>
                </a:solidFill>
              </a:rPr>
              <a:t>Ausblick: Umfangreiche Zukunftskonzepte auf Basis von LENR:</a:t>
            </a:r>
          </a:p>
          <a:p>
            <a:r>
              <a:rPr lang="de-DE" sz="1100" u="sng" dirty="0">
                <a:solidFill>
                  <a:schemeClr val="bg1"/>
                </a:solidFill>
                <a:hlinkClick r:id="rId2"/>
              </a:rPr>
              <a:t>http://fr.slideshare.net/lewisglarsen/lattice-energy-llc-revolutionary-lenrs-could-power-future-aircraft-and-other-systems-feb-16-2014</a:t>
            </a:r>
            <a:endParaRPr lang="de-DE" sz="1100" dirty="0">
              <a:solidFill>
                <a:schemeClr val="bg1"/>
              </a:solidFill>
            </a:endParaRPr>
          </a:p>
        </p:txBody>
      </p:sp>
    </p:spTree>
    <p:extLst>
      <p:ext uri="{BB962C8B-B14F-4D97-AF65-F5344CB8AC3E}">
        <p14:creationId xmlns:p14="http://schemas.microsoft.com/office/powerpoint/2010/main" val="127297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4163319"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LENR - Kontaktdaten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29</a:t>
            </a:fld>
            <a:endParaRPr lang="en-US" dirty="0"/>
          </a:p>
        </p:txBody>
      </p:sp>
      <p:grpSp>
        <p:nvGrpSpPr>
          <p:cNvPr id="14" name="Gruppieren 30"/>
          <p:cNvGrpSpPr/>
          <p:nvPr/>
        </p:nvGrpSpPr>
        <p:grpSpPr bwMode="gray">
          <a:xfrm>
            <a:off x="4696139" y="2506283"/>
            <a:ext cx="3919725" cy="3727972"/>
            <a:chOff x="5074629" y="2089476"/>
            <a:chExt cx="3367088" cy="3202370"/>
          </a:xfrm>
          <a:effectLst/>
        </p:grpSpPr>
        <p:sp>
          <p:nvSpPr>
            <p:cNvPr id="15" name="Ellipse 14"/>
            <p:cNvSpPr/>
            <p:nvPr/>
          </p:nvSpPr>
          <p:spPr bwMode="gray">
            <a:xfrm rot="20700000">
              <a:off x="6186525" y="4873714"/>
              <a:ext cx="1917040" cy="418132"/>
            </a:xfrm>
            <a:prstGeom prst="ellipse">
              <a:avLst/>
            </a:prstGeom>
            <a:solidFill>
              <a:srgbClr val="000000">
                <a:alpha val="20784"/>
              </a:srgbClr>
            </a:solidFill>
            <a:ln w="12700">
              <a:noFill/>
              <a:round/>
              <a:headEnd/>
              <a:tailEnd/>
            </a:ln>
            <a:effectLst>
              <a:softEdge rad="63500"/>
            </a:effectLst>
          </p:spPr>
          <p:txBody>
            <a:bodyPr rtlCol="0" anchor="ctr"/>
            <a:lstStyle/>
            <a:p>
              <a:pPr algn="ctr"/>
              <a:endParaRPr lang="en-US" dirty="0"/>
            </a:p>
          </p:txBody>
        </p:sp>
        <p:grpSp>
          <p:nvGrpSpPr>
            <p:cNvPr id="16" name="Gruppieren 51"/>
            <p:cNvGrpSpPr/>
            <p:nvPr/>
          </p:nvGrpSpPr>
          <p:grpSpPr bwMode="gray">
            <a:xfrm rot="20700000">
              <a:off x="5074629" y="2089476"/>
              <a:ext cx="3367088" cy="3047006"/>
              <a:chOff x="4867275" y="2168525"/>
              <a:chExt cx="3367088" cy="3047006"/>
            </a:xfrm>
            <a:effectLst>
              <a:outerShdw blurRad="63500" sx="102000" sy="102000" algn="ctr" rotWithShape="0">
                <a:prstClr val="black">
                  <a:alpha val="40000"/>
                </a:prstClr>
              </a:outerShdw>
            </a:effectLst>
          </p:grpSpPr>
          <p:sp>
            <p:nvSpPr>
              <p:cNvPr id="17" name="Freeform 14"/>
              <p:cNvSpPr>
                <a:spLocks/>
              </p:cNvSpPr>
              <p:nvPr/>
            </p:nvSpPr>
            <p:spPr bwMode="gray">
              <a:xfrm>
                <a:off x="4867275" y="2168525"/>
                <a:ext cx="3367088" cy="3036887"/>
              </a:xfrm>
              <a:custGeom>
                <a:avLst/>
                <a:gdLst/>
                <a:ahLst/>
                <a:cxnLst>
                  <a:cxn ang="0">
                    <a:pos x="346" y="0"/>
                  </a:cxn>
                  <a:cxn ang="0">
                    <a:pos x="0" y="346"/>
                  </a:cxn>
                  <a:cxn ang="0">
                    <a:pos x="141" y="624"/>
                  </a:cxn>
                  <a:cxn ang="0">
                    <a:pos x="219" y="624"/>
                  </a:cxn>
                  <a:cxn ang="0">
                    <a:pos x="39" y="344"/>
                  </a:cxn>
                  <a:cxn ang="0">
                    <a:pos x="346" y="37"/>
                  </a:cxn>
                  <a:cxn ang="0">
                    <a:pos x="653" y="344"/>
                  </a:cxn>
                  <a:cxn ang="0">
                    <a:pos x="473" y="624"/>
                  </a:cxn>
                  <a:cxn ang="0">
                    <a:pos x="551" y="624"/>
                  </a:cxn>
                  <a:cxn ang="0">
                    <a:pos x="692" y="346"/>
                  </a:cxn>
                  <a:cxn ang="0">
                    <a:pos x="346" y="0"/>
                  </a:cxn>
                </a:cxnLst>
                <a:rect l="0" t="0" r="r" b="b"/>
                <a:pathLst>
                  <a:path w="692" h="624">
                    <a:moveTo>
                      <a:pt x="346" y="0"/>
                    </a:moveTo>
                    <a:cubicBezTo>
                      <a:pt x="155" y="0"/>
                      <a:pt x="0" y="155"/>
                      <a:pt x="0" y="346"/>
                    </a:cubicBezTo>
                    <a:cubicBezTo>
                      <a:pt x="0" y="460"/>
                      <a:pt x="56" y="561"/>
                      <a:pt x="141" y="624"/>
                    </a:cubicBezTo>
                    <a:cubicBezTo>
                      <a:pt x="219" y="624"/>
                      <a:pt x="219" y="624"/>
                      <a:pt x="219" y="624"/>
                    </a:cubicBezTo>
                    <a:cubicBezTo>
                      <a:pt x="113" y="576"/>
                      <a:pt x="39" y="469"/>
                      <a:pt x="39" y="344"/>
                    </a:cubicBezTo>
                    <a:cubicBezTo>
                      <a:pt x="39" y="174"/>
                      <a:pt x="176" y="37"/>
                      <a:pt x="346" y="37"/>
                    </a:cubicBezTo>
                    <a:cubicBezTo>
                      <a:pt x="516" y="37"/>
                      <a:pt x="653" y="174"/>
                      <a:pt x="653" y="344"/>
                    </a:cubicBezTo>
                    <a:cubicBezTo>
                      <a:pt x="653" y="469"/>
                      <a:pt x="579" y="576"/>
                      <a:pt x="473" y="624"/>
                    </a:cubicBezTo>
                    <a:cubicBezTo>
                      <a:pt x="551" y="624"/>
                      <a:pt x="551" y="624"/>
                      <a:pt x="551" y="624"/>
                    </a:cubicBezTo>
                    <a:cubicBezTo>
                      <a:pt x="636" y="561"/>
                      <a:pt x="692" y="460"/>
                      <a:pt x="692" y="346"/>
                    </a:cubicBezTo>
                    <a:cubicBezTo>
                      <a:pt x="692" y="155"/>
                      <a:pt x="537" y="0"/>
                      <a:pt x="346" y="0"/>
                    </a:cubicBezTo>
                    <a:close/>
                  </a:path>
                </a:pathLst>
              </a:custGeom>
              <a:gradFill rotWithShape="1">
                <a:gsLst>
                  <a:gs pos="0">
                    <a:srgbClr val="525252"/>
                  </a:gs>
                  <a:gs pos="50000">
                    <a:srgbClr val="B2B2B2"/>
                  </a:gs>
                  <a:gs pos="100000">
                    <a:srgbClr val="525252"/>
                  </a:gs>
                </a:gsLst>
                <a:lin ang="2700000" scaled="1"/>
              </a:gradFill>
              <a:ln w="9525">
                <a:noFill/>
                <a:miter lim="800000"/>
                <a:headEnd/>
                <a:tailEnd/>
              </a:ln>
            </p:spPr>
            <p:txBody>
              <a:bodyPr/>
              <a:lstStyle/>
              <a:p>
                <a:endParaRPr lang="en-US" dirty="0"/>
              </a:p>
            </p:txBody>
          </p:sp>
          <p:sp>
            <p:nvSpPr>
              <p:cNvPr id="19" name="Freeform 15"/>
              <p:cNvSpPr>
                <a:spLocks/>
              </p:cNvSpPr>
              <p:nvPr/>
            </p:nvSpPr>
            <p:spPr bwMode="gray">
              <a:xfrm>
                <a:off x="5056188" y="2347913"/>
                <a:ext cx="2987675" cy="2808287"/>
              </a:xfrm>
              <a:custGeom>
                <a:avLst/>
                <a:gdLst/>
                <a:ahLst/>
                <a:cxnLst>
                  <a:cxn ang="0">
                    <a:pos x="614" y="307"/>
                  </a:cxn>
                  <a:cxn ang="0">
                    <a:pos x="307" y="0"/>
                  </a:cxn>
                  <a:cxn ang="0">
                    <a:pos x="0" y="307"/>
                  </a:cxn>
                  <a:cxn ang="0">
                    <a:pos x="161" y="577"/>
                  </a:cxn>
                  <a:cxn ang="0">
                    <a:pos x="453" y="577"/>
                  </a:cxn>
                  <a:cxn ang="0">
                    <a:pos x="614" y="307"/>
                  </a:cxn>
                </a:cxnLst>
                <a:rect l="0" t="0" r="r" b="b"/>
                <a:pathLst>
                  <a:path w="614" h="577">
                    <a:moveTo>
                      <a:pt x="614" y="307"/>
                    </a:moveTo>
                    <a:cubicBezTo>
                      <a:pt x="614" y="137"/>
                      <a:pt x="477" y="0"/>
                      <a:pt x="307" y="0"/>
                    </a:cubicBezTo>
                    <a:cubicBezTo>
                      <a:pt x="137" y="0"/>
                      <a:pt x="0" y="137"/>
                      <a:pt x="0" y="307"/>
                    </a:cubicBezTo>
                    <a:cubicBezTo>
                      <a:pt x="0" y="424"/>
                      <a:pt x="65" y="525"/>
                      <a:pt x="161" y="577"/>
                    </a:cubicBezTo>
                    <a:cubicBezTo>
                      <a:pt x="453" y="577"/>
                      <a:pt x="453" y="577"/>
                      <a:pt x="453" y="577"/>
                    </a:cubicBezTo>
                    <a:cubicBezTo>
                      <a:pt x="549" y="525"/>
                      <a:pt x="614" y="424"/>
                      <a:pt x="614" y="307"/>
                    </a:cubicBezTo>
                    <a:close/>
                  </a:path>
                </a:pathLst>
              </a:custGeom>
              <a:gradFill flip="none" rotWithShape="1">
                <a:gsLst>
                  <a:gs pos="0">
                    <a:schemeClr val="accent1"/>
                  </a:gs>
                  <a:gs pos="45000">
                    <a:schemeClr val="accent1">
                      <a:lumMod val="75000"/>
                    </a:schemeClr>
                  </a:gs>
                  <a:gs pos="100000">
                    <a:schemeClr val="bg2">
                      <a:lumMod val="10000"/>
                    </a:schemeClr>
                  </a:gs>
                </a:gsLst>
                <a:lin ang="5400000" scaled="1"/>
                <a:tileRect/>
              </a:gradFill>
              <a:ln w="28575">
                <a:solidFill>
                  <a:srgbClr val="A6A6A6"/>
                </a:solidFill>
                <a:round/>
                <a:headEnd/>
                <a:tailEnd/>
              </a:ln>
              <a:effectLst>
                <a:outerShdw blurRad="215900" sx="102000" sy="102000" algn="ctr" rotWithShape="0">
                  <a:prstClr val="black">
                    <a:alpha val="34000"/>
                  </a:prstClr>
                </a:outerShdw>
              </a:effectLst>
              <a:scene3d>
                <a:camera prst="orthographicFront"/>
                <a:lightRig rig="threePt" dir="t"/>
              </a:scene3d>
              <a:sp3d>
                <a:bevelT h="25400"/>
              </a:sp3d>
            </p:spPr>
            <p:txBody>
              <a:bodyPr vert="horz" wrap="square" lIns="91440" tIns="144000" rIns="91440" bIns="45720" numCol="1" anchor="ctr" anchorCtr="0" compatLnSpc="1">
                <a:prstTxWarp prst="textNoShape">
                  <a:avLst/>
                </a:prstTxWarp>
              </a:bodyPr>
              <a:lstStyle/>
              <a:p>
                <a:pPr algn="ctr"/>
                <a:endParaRPr lang="en-US" sz="2800" b="1" dirty="0">
                  <a:solidFill>
                    <a:srgbClr val="FFFFFF"/>
                  </a:solidFill>
                </a:endParaRPr>
              </a:p>
            </p:txBody>
          </p:sp>
          <p:sp>
            <p:nvSpPr>
              <p:cNvPr id="20" name="Freeform 16"/>
              <p:cNvSpPr>
                <a:spLocks/>
              </p:cNvSpPr>
              <p:nvPr/>
            </p:nvSpPr>
            <p:spPr bwMode="gray">
              <a:xfrm>
                <a:off x="5550364" y="4885331"/>
                <a:ext cx="1995488" cy="330200"/>
              </a:xfrm>
              <a:custGeom>
                <a:avLst/>
                <a:gdLst/>
                <a:ahLst/>
                <a:cxnLst>
                  <a:cxn ang="0">
                    <a:pos x="410" y="68"/>
                  </a:cxn>
                  <a:cxn ang="0">
                    <a:pos x="0" y="68"/>
                  </a:cxn>
                  <a:cxn ang="0">
                    <a:pos x="205" y="0"/>
                  </a:cxn>
                  <a:cxn ang="0">
                    <a:pos x="410" y="68"/>
                  </a:cxn>
                </a:cxnLst>
                <a:rect l="0" t="0" r="r" b="b"/>
                <a:pathLst>
                  <a:path w="410" h="68">
                    <a:moveTo>
                      <a:pt x="410" y="68"/>
                    </a:moveTo>
                    <a:cubicBezTo>
                      <a:pt x="0" y="68"/>
                      <a:pt x="0" y="68"/>
                      <a:pt x="0" y="68"/>
                    </a:cubicBezTo>
                    <a:cubicBezTo>
                      <a:pt x="57" y="26"/>
                      <a:pt x="128" y="0"/>
                      <a:pt x="205" y="0"/>
                    </a:cubicBezTo>
                    <a:cubicBezTo>
                      <a:pt x="282" y="0"/>
                      <a:pt x="353" y="26"/>
                      <a:pt x="410" y="68"/>
                    </a:cubicBezTo>
                    <a:close/>
                  </a:path>
                </a:pathLst>
              </a:custGeom>
              <a:gradFill>
                <a:gsLst>
                  <a:gs pos="41000">
                    <a:srgbClr val="F2F2F2"/>
                  </a:gs>
                  <a:gs pos="100000">
                    <a:srgbClr val="646464"/>
                  </a:gs>
                </a:gsLst>
                <a:lin ang="5400000" scaled="1"/>
              </a:gradFill>
              <a:ln w="38100">
                <a:noFill/>
                <a:round/>
                <a:headEnd/>
                <a:tailEnd/>
              </a:ln>
              <a:effectLst>
                <a:outerShdw blurRad="1905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21" name="Textfeld 20"/>
          <p:cNvSpPr txBox="1"/>
          <p:nvPr/>
        </p:nvSpPr>
        <p:spPr bwMode="gray">
          <a:xfrm rot="20614559">
            <a:off x="5369655" y="3892154"/>
            <a:ext cx="2473754" cy="584775"/>
          </a:xfrm>
          <a:prstGeom prst="rect">
            <a:avLst/>
          </a:prstGeom>
          <a:noFill/>
        </p:spPr>
        <p:txBody>
          <a:bodyPr wrap="none" rtlCol="0">
            <a:spAutoFit/>
          </a:bodyPr>
          <a:lstStyle/>
          <a:p>
            <a:pPr algn="ctr"/>
            <a:r>
              <a:rPr lang="en-US" sz="3200" b="1" dirty="0" err="1">
                <a:solidFill>
                  <a:srgbClr val="FFFFFF"/>
                </a:solidFill>
                <a:effectLst>
                  <a:innerShdw blurRad="63500" dist="50800" dir="13500000">
                    <a:prstClr val="black">
                      <a:alpha val="50000"/>
                    </a:prstClr>
                  </a:innerShdw>
                </a:effectLst>
              </a:rPr>
              <a:t>Dankeschön</a:t>
            </a:r>
            <a:endParaRPr lang="en-US" sz="3200" b="1" dirty="0">
              <a:solidFill>
                <a:srgbClr val="FFFFFF"/>
              </a:solidFill>
              <a:effectLst>
                <a:innerShdw blurRad="63500" dist="50800" dir="13500000">
                  <a:prstClr val="black">
                    <a:alpha val="50000"/>
                  </a:prstClr>
                </a:innerShdw>
              </a:effectLst>
            </a:endParaRPr>
          </a:p>
        </p:txBody>
      </p:sp>
      <p:sp>
        <p:nvSpPr>
          <p:cNvPr id="22" name="Rectangle 3"/>
          <p:cNvSpPr txBox="1">
            <a:spLocks noChangeArrowheads="1"/>
          </p:cNvSpPr>
          <p:nvPr/>
        </p:nvSpPr>
        <p:spPr bwMode="gray">
          <a:xfrm>
            <a:off x="422580" y="2434757"/>
            <a:ext cx="7927961" cy="4764381"/>
          </a:xfrm>
          <a:prstGeom prst="rect">
            <a:avLst/>
          </a:prstGeom>
        </p:spPr>
        <p:txBody>
          <a:bodyPr wrap="square" lIns="0" tIns="0" rIns="0" bIns="0">
            <a:spAutoFit/>
          </a:bodyPr>
          <a:lstStyle/>
          <a:p>
            <a:pPr eaLnBrk="0" hangingPunct="0">
              <a:spcBef>
                <a:spcPct val="20000"/>
              </a:spcBef>
              <a:tabLst>
                <a:tab pos="377825" algn="l"/>
              </a:tabLst>
              <a:defRPr/>
            </a:pPr>
            <a:r>
              <a:rPr lang="en-US" sz="2400" b="1" dirty="0" smtClean="0">
                <a:solidFill>
                  <a:schemeClr val="bg1"/>
                </a:solidFill>
                <a:latin typeface="Calibri" panose="020F0502020204030204" pitchFamily="34" charset="0"/>
                <a:cs typeface="Calibri" panose="020F0502020204030204" pitchFamily="34" charset="0"/>
              </a:rPr>
              <a:t>Michael Ernst Müller</a:t>
            </a: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Dipl.-Ingenieur der </a:t>
            </a: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Luft- </a:t>
            </a:r>
            <a:r>
              <a:rPr lang="en-US" sz="1600" dirty="0">
                <a:solidFill>
                  <a:schemeClr val="bg1"/>
                </a:solidFill>
                <a:latin typeface="Calibri" panose="020F0502020204030204" pitchFamily="34" charset="0"/>
                <a:cs typeface="Calibri" panose="020F0502020204030204" pitchFamily="34" charset="0"/>
              </a:rPr>
              <a:t>und </a:t>
            </a:r>
            <a:r>
              <a:rPr lang="en-US" sz="1600" dirty="0" smtClean="0">
                <a:solidFill>
                  <a:schemeClr val="bg1"/>
                </a:solidFill>
                <a:latin typeface="Calibri" panose="020F0502020204030204" pitchFamily="34" charset="0"/>
                <a:cs typeface="Calibri" panose="020F0502020204030204" pitchFamily="34" charset="0"/>
              </a:rPr>
              <a:t>Raumfahrt</a:t>
            </a: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endParaRPr lang="de-DE"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Linckeweg 7</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D-72202 Nagold-Hochdorf</a:t>
            </a:r>
          </a:p>
          <a:p>
            <a:pPr eaLnBrk="0" hangingPunct="0">
              <a:spcBef>
                <a:spcPct val="20000"/>
              </a:spcBef>
              <a:tabLst>
                <a:tab pos="377825" algn="l"/>
              </a:tabLst>
              <a:defRPr/>
            </a:pPr>
            <a:endParaRPr lang="de-DE"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Telefon:	+49 (0) 7459/405416</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Mobil:     	+49 (0) 152 02 99 17 61</a:t>
            </a:r>
          </a:p>
          <a:p>
            <a:pPr eaLnBrk="0" hangingPunct="0">
              <a:spcBef>
                <a:spcPct val="20000"/>
              </a:spcBef>
              <a:tabLst>
                <a:tab pos="377825" algn="l"/>
              </a:tabLst>
              <a:defRPr/>
            </a:pPr>
            <a:endParaRPr lang="en-US"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E-Mail</a:t>
            </a:r>
            <a:r>
              <a:rPr lang="en-US" sz="1600" dirty="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hlinkClick r:id="rId2"/>
              </a:rPr>
              <a:t>michael.ernst.mueller@eclipso.de</a:t>
            </a:r>
            <a:endParaRPr lang="en-US"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endParaRPr lang="de-DE"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Aktuelle </a:t>
            </a:r>
            <a:r>
              <a:rPr lang="de-DE" sz="1600" dirty="0">
                <a:solidFill>
                  <a:schemeClr val="bg1"/>
                </a:solidFill>
                <a:latin typeface="Calibri" panose="020F0502020204030204" pitchFamily="34" charset="0"/>
                <a:cs typeface="Calibri" panose="020F0502020204030204" pitchFamily="34" charset="0"/>
              </a:rPr>
              <a:t>PowerPoint-Datei frei erhältlich unter:</a:t>
            </a:r>
          </a:p>
          <a:p>
            <a:pPr eaLnBrk="0" hangingPunct="0">
              <a:spcBef>
                <a:spcPct val="20000"/>
              </a:spcBef>
              <a:tabLst>
                <a:tab pos="377825" algn="l"/>
              </a:tabLst>
              <a:defRPr/>
            </a:pPr>
            <a:r>
              <a:rPr lang="en-US" sz="1400" dirty="0">
                <a:solidFill>
                  <a:schemeClr val="bg1"/>
                </a:solidFill>
                <a:latin typeface="Calibri" panose="020F0502020204030204" pitchFamily="34" charset="0"/>
                <a:cs typeface="Calibri" panose="020F0502020204030204" pitchFamily="34" charset="0"/>
                <a:hlinkClick r:id="rId3"/>
              </a:rPr>
              <a:t>https://www.bienen-zur-gesundheit.de/</a:t>
            </a:r>
            <a:endParaRPr lang="en-US" sz="14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endParaRPr lang="en-US"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endParaRPr lang="en-US" sz="1600" dirty="0" smtClean="0">
              <a:solidFill>
                <a:schemeClr val="bg1"/>
              </a:solidFill>
              <a:latin typeface="Calibri" panose="020F0502020204030204" pitchFamily="34" charset="0"/>
              <a:cs typeface="Calibri" panose="020F0502020204030204" pitchFamily="34" charset="0"/>
            </a:endParaRPr>
          </a:p>
        </p:txBody>
      </p:sp>
      <p:sp>
        <p:nvSpPr>
          <p:cNvPr id="23" name="Rechteck 22"/>
          <p:cNvSpPr/>
          <p:nvPr/>
        </p:nvSpPr>
        <p:spPr>
          <a:xfrm rot="20619826">
            <a:off x="5297483" y="4352712"/>
            <a:ext cx="2996680" cy="830997"/>
          </a:xfrm>
          <a:prstGeom prst="rect">
            <a:avLst/>
          </a:prstGeom>
        </p:spPr>
        <p:txBody>
          <a:bodyPr wrap="square">
            <a:spAutoFit/>
          </a:bodyPr>
          <a:lstStyle/>
          <a:p>
            <a:pPr algn="ctr"/>
            <a:r>
              <a:rPr lang="de-DE" sz="2400" b="1" dirty="0" smtClean="0">
                <a:solidFill>
                  <a:srgbClr val="FFFFFF"/>
                </a:solidFill>
                <a:effectLst>
                  <a:innerShdw blurRad="63500" dist="50800" dir="13500000">
                    <a:prstClr val="black">
                      <a:alpha val="50000"/>
                    </a:prstClr>
                  </a:innerShdw>
                </a:effectLst>
                <a:latin typeface="Bradley Hand ITC" pitchFamily="66" charset="0"/>
              </a:rPr>
              <a:t>für Ihre Aufmerksamkeit</a:t>
            </a:r>
            <a:r>
              <a:rPr lang="en-US" sz="2400" b="1" dirty="0" smtClean="0">
                <a:solidFill>
                  <a:srgbClr val="FFFFFF"/>
                </a:solidFill>
                <a:effectLst>
                  <a:innerShdw blurRad="63500" dist="50800" dir="13500000">
                    <a:prstClr val="black">
                      <a:alpha val="50000"/>
                    </a:prstClr>
                  </a:innerShdw>
                </a:effectLst>
                <a:latin typeface="Bradley Hand ITC" pitchFamily="66" charset="0"/>
              </a:rPr>
              <a:t>!</a:t>
            </a:r>
            <a:endParaRPr lang="en-US" sz="2400" b="1" dirty="0">
              <a:solidFill>
                <a:srgbClr val="FFFFFF"/>
              </a:solidFill>
              <a:effectLst>
                <a:innerShdw blurRad="63500" dist="50800" dir="13500000">
                  <a:prstClr val="black">
                    <a:alpha val="50000"/>
                  </a:prstClr>
                </a:innerShdw>
              </a:effectLst>
              <a:latin typeface="Bradley Hand ITC" pitchFamily="66" charset="0"/>
            </a:endParaRPr>
          </a:p>
        </p:txBody>
      </p:sp>
    </p:spTree>
    <p:extLst>
      <p:ext uri="{BB962C8B-B14F-4D97-AF65-F5344CB8AC3E}">
        <p14:creationId xmlns:p14="http://schemas.microsoft.com/office/powerpoint/2010/main" val="253958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Die 3 Formen der Atom- oder Kernkraft</a:t>
            </a:r>
          </a:p>
        </p:txBody>
      </p:sp>
      <p:sp>
        <p:nvSpPr>
          <p:cNvPr id="4" name="Foliennummernplatzhalter 3"/>
          <p:cNvSpPr>
            <a:spLocks noGrp="1"/>
          </p:cNvSpPr>
          <p:nvPr>
            <p:ph type="sldNum" sz="quarter" idx="12"/>
          </p:nvPr>
        </p:nvSpPr>
        <p:spPr/>
        <p:txBody>
          <a:bodyPr/>
          <a:lstStyle/>
          <a:p>
            <a:fld id="{EFED3CB9-049B-4F4F-82D1-8A95299C975C}" type="slidenum">
              <a:rPr lang="en-US" smtClean="0"/>
              <a:pPr/>
              <a:t>3</a:t>
            </a:fld>
            <a:endParaRPr lang="en-US" dirty="0"/>
          </a:p>
        </p:txBody>
      </p:sp>
      <p:pic>
        <p:nvPicPr>
          <p:cNvPr id="22" name="Picture 2" descr="K:\Babylonisch zionistische Weltordnung und Verschwörungen 2015_12\Freie Energie\LENR\Bilder\003_0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802" y="4725144"/>
            <a:ext cx="2448272" cy="16276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Babylonisch zionistische Weltordnung und Verschwörungen 2015_12\Freie Energie\LENR\Bilder\00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49423"/>
            <a:ext cx="2088233" cy="17704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platzhalter 1"/>
          <p:cNvSpPr txBox="1">
            <a:spLocks/>
          </p:cNvSpPr>
          <p:nvPr/>
        </p:nvSpPr>
        <p:spPr>
          <a:xfrm>
            <a:off x="3274220" y="4221088"/>
            <a:ext cx="2880000" cy="49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de-DE" sz="1100" b="1" dirty="0" smtClean="0">
                <a:solidFill>
                  <a:schemeClr val="bg1"/>
                </a:solidFill>
              </a:rPr>
              <a:t>Die noch Jahrzehnte zivil nicht einsatzfähige </a:t>
            </a:r>
            <a:r>
              <a:rPr lang="de-DE" sz="1100" b="1" dirty="0" smtClean="0">
                <a:solidFill>
                  <a:srgbClr val="FF0000"/>
                </a:solidFill>
              </a:rPr>
              <a:t>„heiße Fusion“</a:t>
            </a:r>
            <a:endParaRPr lang="de-DE" sz="1100" b="1" dirty="0">
              <a:solidFill>
                <a:srgbClr val="FF0000"/>
              </a:solidFill>
            </a:endParaRPr>
          </a:p>
        </p:txBody>
      </p:sp>
      <p:sp>
        <p:nvSpPr>
          <p:cNvPr id="25" name="Textplatzhalter 1"/>
          <p:cNvSpPr txBox="1">
            <a:spLocks/>
          </p:cNvSpPr>
          <p:nvPr/>
        </p:nvSpPr>
        <p:spPr>
          <a:xfrm>
            <a:off x="6228184" y="6381328"/>
            <a:ext cx="2383796" cy="321311"/>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100" b="1" dirty="0" smtClean="0">
                <a:solidFill>
                  <a:schemeClr val="bg1"/>
                </a:solidFill>
              </a:rPr>
              <a:t>Industriedesign für Rossis </a:t>
            </a:r>
            <a:r>
              <a:rPr lang="de-DE" sz="1100" b="1" dirty="0" smtClean="0">
                <a:solidFill>
                  <a:srgbClr val="FF0000"/>
                </a:solidFill>
              </a:rPr>
              <a:t>„E-CAT“</a:t>
            </a:r>
            <a:endParaRPr lang="de-DE" sz="1100" b="1" dirty="0">
              <a:solidFill>
                <a:srgbClr val="FF0000"/>
              </a:solidFill>
            </a:endParaRPr>
          </a:p>
        </p:txBody>
      </p:sp>
      <p:sp>
        <p:nvSpPr>
          <p:cNvPr id="26" name="Rechteck 25"/>
          <p:cNvSpPr/>
          <p:nvPr/>
        </p:nvSpPr>
        <p:spPr>
          <a:xfrm>
            <a:off x="6732240" y="2039953"/>
            <a:ext cx="1430905" cy="523220"/>
          </a:xfrm>
          <a:prstGeom prst="rect">
            <a:avLst/>
          </a:prstGeom>
        </p:spPr>
        <p:txBody>
          <a:bodyPr wrap="none">
            <a:spAutoFit/>
          </a:bodyPr>
          <a:lstStyle/>
          <a:p>
            <a:r>
              <a:rPr lang="de-DE" sz="1400" b="1" i="1" dirty="0">
                <a:solidFill>
                  <a:srgbClr val="FF0000"/>
                </a:solidFill>
              </a:rPr>
              <a:t>3. </a:t>
            </a:r>
            <a:r>
              <a:rPr lang="de-DE" sz="1400" b="1" i="1" dirty="0" smtClean="0">
                <a:solidFill>
                  <a:srgbClr val="FF0000"/>
                </a:solidFill>
              </a:rPr>
              <a:t>Atomkraft:</a:t>
            </a:r>
          </a:p>
          <a:p>
            <a:r>
              <a:rPr lang="de-DE" sz="1400" b="1" i="1" dirty="0" smtClean="0">
                <a:solidFill>
                  <a:srgbClr val="FF0000"/>
                </a:solidFill>
              </a:rPr>
              <a:t>Transmutation</a:t>
            </a:r>
            <a:endParaRPr lang="de-DE" sz="1400" dirty="0">
              <a:solidFill>
                <a:srgbClr val="FF0000"/>
              </a:solidFill>
            </a:endParaRPr>
          </a:p>
        </p:txBody>
      </p:sp>
      <p:sp>
        <p:nvSpPr>
          <p:cNvPr id="27" name="Rechteck 26"/>
          <p:cNvSpPr/>
          <p:nvPr/>
        </p:nvSpPr>
        <p:spPr>
          <a:xfrm>
            <a:off x="3707904" y="2041684"/>
            <a:ext cx="1952779" cy="523220"/>
          </a:xfrm>
          <a:prstGeom prst="rect">
            <a:avLst/>
          </a:prstGeom>
        </p:spPr>
        <p:txBody>
          <a:bodyPr wrap="none">
            <a:spAutoFit/>
          </a:bodyPr>
          <a:lstStyle/>
          <a:p>
            <a:r>
              <a:rPr lang="de-DE" sz="1400" b="1" i="1" dirty="0" smtClean="0">
                <a:solidFill>
                  <a:srgbClr val="FF0000"/>
                </a:solidFill>
              </a:rPr>
              <a:t>2. Atomkraft:</a:t>
            </a:r>
          </a:p>
          <a:p>
            <a:r>
              <a:rPr lang="de-DE" sz="1400" b="1" i="1" dirty="0" smtClean="0">
                <a:solidFill>
                  <a:srgbClr val="FF0000"/>
                </a:solidFill>
              </a:rPr>
              <a:t>Heiße Fusion (Sonne)</a:t>
            </a:r>
            <a:endParaRPr lang="de-DE" sz="1400" dirty="0">
              <a:solidFill>
                <a:srgbClr val="FF0000"/>
              </a:solidFill>
            </a:endParaRPr>
          </a:p>
        </p:txBody>
      </p:sp>
      <p:sp>
        <p:nvSpPr>
          <p:cNvPr id="28" name="Rechteck 27"/>
          <p:cNvSpPr/>
          <p:nvPr/>
        </p:nvSpPr>
        <p:spPr>
          <a:xfrm>
            <a:off x="1043608" y="2039953"/>
            <a:ext cx="1544574" cy="523220"/>
          </a:xfrm>
          <a:prstGeom prst="rect">
            <a:avLst/>
          </a:prstGeom>
        </p:spPr>
        <p:txBody>
          <a:bodyPr wrap="square">
            <a:spAutoFit/>
          </a:bodyPr>
          <a:lstStyle/>
          <a:p>
            <a:pPr algn="ctr"/>
            <a:r>
              <a:rPr lang="de-DE" sz="1400" b="1" i="1" dirty="0" smtClean="0">
                <a:solidFill>
                  <a:srgbClr val="FF0000"/>
                </a:solidFill>
              </a:rPr>
              <a:t>1. Atomkraft: Kernspaltung</a:t>
            </a:r>
            <a:endParaRPr lang="de-DE" sz="1400" dirty="0">
              <a:solidFill>
                <a:srgbClr val="FF0000"/>
              </a:solidFill>
            </a:endParaRPr>
          </a:p>
        </p:txBody>
      </p:sp>
      <p:sp>
        <p:nvSpPr>
          <p:cNvPr id="29" name="Textplatzhalter 1"/>
          <p:cNvSpPr txBox="1">
            <a:spLocks/>
          </p:cNvSpPr>
          <p:nvPr/>
        </p:nvSpPr>
        <p:spPr>
          <a:xfrm>
            <a:off x="541963" y="6237312"/>
            <a:ext cx="2620712" cy="512459"/>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100" b="1" dirty="0" smtClean="0">
                <a:solidFill>
                  <a:schemeClr val="bg1"/>
                </a:solidFill>
              </a:rPr>
              <a:t>Mit militärischer </a:t>
            </a:r>
            <a:r>
              <a:rPr lang="de-DE" sz="1100" b="1" dirty="0" smtClean="0">
                <a:solidFill>
                  <a:srgbClr val="FF0000"/>
                </a:solidFill>
              </a:rPr>
              <a:t>„Kernspaltung“ (Plutoniumbrüter) </a:t>
            </a:r>
            <a:r>
              <a:rPr lang="de-DE" sz="1100" b="1" dirty="0" smtClean="0">
                <a:solidFill>
                  <a:schemeClr val="bg1"/>
                </a:solidFill>
              </a:rPr>
              <a:t>todsicher in eine strahlende Zukunft </a:t>
            </a:r>
            <a:r>
              <a:rPr lang="de-DE" sz="1100" b="1" dirty="0" smtClean="0">
                <a:solidFill>
                  <a:schemeClr val="bg1"/>
                </a:solidFill>
                <a:sym typeface="Wingdings" panose="05000000000000000000" pitchFamily="2" charset="2"/>
              </a:rPr>
              <a:t></a:t>
            </a:r>
            <a:endParaRPr lang="de-DE" sz="1100" b="1" dirty="0" smtClean="0">
              <a:solidFill>
                <a:schemeClr val="bg1"/>
              </a:solidFill>
            </a:endParaRPr>
          </a:p>
        </p:txBody>
      </p:sp>
      <p:sp>
        <p:nvSpPr>
          <p:cNvPr id="30" name="Textplatzhalter 1"/>
          <p:cNvSpPr txBox="1">
            <a:spLocks/>
          </p:cNvSpPr>
          <p:nvPr/>
        </p:nvSpPr>
        <p:spPr>
          <a:xfrm>
            <a:off x="6219534" y="4482357"/>
            <a:ext cx="2380165" cy="386803"/>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100" b="1" dirty="0" smtClean="0">
                <a:solidFill>
                  <a:schemeClr val="bg1"/>
                </a:solidFill>
              </a:rPr>
              <a:t>laufende Anlage beim Kunden</a:t>
            </a:r>
            <a:endParaRPr lang="de-DE" sz="1100" b="1" dirty="0">
              <a:solidFill>
                <a:schemeClr val="bg1"/>
              </a:solidFill>
            </a:endParaRPr>
          </a:p>
        </p:txBody>
      </p:sp>
      <p:sp>
        <p:nvSpPr>
          <p:cNvPr id="31" name="Textplatzhalter 1"/>
          <p:cNvSpPr txBox="1">
            <a:spLocks/>
          </p:cNvSpPr>
          <p:nvPr/>
        </p:nvSpPr>
        <p:spPr>
          <a:xfrm>
            <a:off x="3276176" y="6441068"/>
            <a:ext cx="2880000" cy="386803"/>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100" b="1" dirty="0" smtClean="0">
                <a:solidFill>
                  <a:schemeClr val="bg1"/>
                </a:solidFill>
              </a:rPr>
              <a:t>Wendelstein X-7 Reaktor</a:t>
            </a:r>
            <a:endParaRPr lang="de-DE" sz="1100" b="1" dirty="0">
              <a:solidFill>
                <a:schemeClr val="bg1"/>
              </a:solidFill>
            </a:endParaRPr>
          </a:p>
        </p:txBody>
      </p:sp>
      <p:pic>
        <p:nvPicPr>
          <p:cNvPr id="32" name="Picture 3" descr="K:\Babylonisch zionistische Weltordnung und Verschwörungen 2015_12\Freie Energie\LENR\Bilder\003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084" y="2648977"/>
            <a:ext cx="2378060" cy="15769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K:\Babylonisch zionistische Weltordnung und Verschwörungen 2015_12\Freie Energie\LENR\Bilder\003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648977"/>
            <a:ext cx="1936118" cy="17709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K:\Babylonisch zionistische Weltordnung und Verschwörungen 2015_12\Freie Energie\LENR\Bilder\003_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5" y="4725145"/>
            <a:ext cx="2193490" cy="14658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K:\Babylonisch zionistische Weltordnung und Verschwörungen 2015_12\Freie Energie\LENR\Bilder\003_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4725145"/>
            <a:ext cx="2004814" cy="159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1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Vor- und Nachteile? von LENR / Transmutation</a:t>
            </a:r>
          </a:p>
        </p:txBody>
      </p:sp>
      <p:sp>
        <p:nvSpPr>
          <p:cNvPr id="4" name="Foliennummernplatzhalter 3"/>
          <p:cNvSpPr>
            <a:spLocks noGrp="1"/>
          </p:cNvSpPr>
          <p:nvPr>
            <p:ph type="sldNum" sz="quarter" idx="12"/>
          </p:nvPr>
        </p:nvSpPr>
        <p:spPr/>
        <p:txBody>
          <a:bodyPr/>
          <a:lstStyle/>
          <a:p>
            <a:fld id="{EFED3CB9-049B-4F4F-82D1-8A95299C975C}" type="slidenum">
              <a:rPr lang="en-US" smtClean="0"/>
              <a:pPr/>
              <a:t>4</a:t>
            </a:fld>
            <a:endParaRPr lang="en-US" dirty="0"/>
          </a:p>
        </p:txBody>
      </p:sp>
      <p:sp>
        <p:nvSpPr>
          <p:cNvPr id="12" name="Rechteck 11"/>
          <p:cNvSpPr/>
          <p:nvPr/>
        </p:nvSpPr>
        <p:spPr>
          <a:xfrm>
            <a:off x="6691501" y="2183969"/>
            <a:ext cx="1430905" cy="523220"/>
          </a:xfrm>
          <a:prstGeom prst="rect">
            <a:avLst/>
          </a:prstGeom>
        </p:spPr>
        <p:txBody>
          <a:bodyPr wrap="none">
            <a:spAutoFit/>
          </a:bodyPr>
          <a:lstStyle/>
          <a:p>
            <a:r>
              <a:rPr lang="de-DE" sz="1400" b="1" i="1" dirty="0">
                <a:solidFill>
                  <a:srgbClr val="FF0000"/>
                </a:solidFill>
              </a:rPr>
              <a:t>3. </a:t>
            </a:r>
            <a:r>
              <a:rPr lang="de-DE" sz="1400" b="1" i="1" dirty="0" smtClean="0">
                <a:solidFill>
                  <a:srgbClr val="FF0000"/>
                </a:solidFill>
              </a:rPr>
              <a:t>Atomkraft:</a:t>
            </a:r>
          </a:p>
          <a:p>
            <a:r>
              <a:rPr lang="de-DE" sz="1400" b="1" i="1" dirty="0" smtClean="0">
                <a:solidFill>
                  <a:srgbClr val="FF0000"/>
                </a:solidFill>
              </a:rPr>
              <a:t>Transmutation</a:t>
            </a:r>
            <a:endParaRPr lang="de-DE" sz="1400" dirty="0">
              <a:solidFill>
                <a:srgbClr val="FF0000"/>
              </a:solidFill>
            </a:endParaRPr>
          </a:p>
        </p:txBody>
      </p:sp>
      <p:sp>
        <p:nvSpPr>
          <p:cNvPr id="13" name="Rechteck 12"/>
          <p:cNvSpPr/>
          <p:nvPr/>
        </p:nvSpPr>
        <p:spPr>
          <a:xfrm>
            <a:off x="3419770" y="2185700"/>
            <a:ext cx="2376365" cy="523220"/>
          </a:xfrm>
          <a:prstGeom prst="rect">
            <a:avLst/>
          </a:prstGeom>
        </p:spPr>
        <p:txBody>
          <a:bodyPr wrap="square">
            <a:spAutoFit/>
          </a:bodyPr>
          <a:lstStyle/>
          <a:p>
            <a:r>
              <a:rPr lang="de-DE" sz="1400" b="1" i="1" dirty="0" smtClean="0">
                <a:solidFill>
                  <a:srgbClr val="FF0000"/>
                </a:solidFill>
              </a:rPr>
              <a:t>2. Atomkraft: (Der Betrug mit der) heißen Fusion</a:t>
            </a:r>
            <a:endParaRPr lang="de-DE" sz="1400" dirty="0">
              <a:solidFill>
                <a:srgbClr val="FF0000"/>
              </a:solidFill>
            </a:endParaRPr>
          </a:p>
        </p:txBody>
      </p:sp>
      <p:sp>
        <p:nvSpPr>
          <p:cNvPr id="14" name="Rechteck 13"/>
          <p:cNvSpPr/>
          <p:nvPr/>
        </p:nvSpPr>
        <p:spPr>
          <a:xfrm>
            <a:off x="323527" y="2183969"/>
            <a:ext cx="2528547" cy="523220"/>
          </a:xfrm>
          <a:prstGeom prst="rect">
            <a:avLst/>
          </a:prstGeom>
        </p:spPr>
        <p:txBody>
          <a:bodyPr wrap="square">
            <a:spAutoFit/>
          </a:bodyPr>
          <a:lstStyle/>
          <a:p>
            <a:r>
              <a:rPr lang="de-DE" sz="1400" b="1" i="1" dirty="0" smtClean="0">
                <a:solidFill>
                  <a:srgbClr val="FF0000"/>
                </a:solidFill>
              </a:rPr>
              <a:t>1. Atomkraft:  (</a:t>
            </a:r>
            <a:r>
              <a:rPr lang="de-DE" sz="1400" b="1" i="1" dirty="0" smtClean="0">
                <a:solidFill>
                  <a:srgbClr val="FF0000"/>
                </a:solidFill>
                <a:hlinkClick r:id="rId2"/>
              </a:rPr>
              <a:t>militärische</a:t>
            </a:r>
            <a:r>
              <a:rPr lang="de-DE" sz="1400" b="1" i="1" dirty="0" smtClean="0">
                <a:solidFill>
                  <a:srgbClr val="FF0000"/>
                </a:solidFill>
              </a:rPr>
              <a:t>) Kernspaltung</a:t>
            </a:r>
            <a:endParaRPr lang="de-DE" sz="1400" dirty="0">
              <a:solidFill>
                <a:srgbClr val="FF0000"/>
              </a:solidFill>
            </a:endParaRPr>
          </a:p>
        </p:txBody>
      </p:sp>
      <p:sp>
        <p:nvSpPr>
          <p:cNvPr id="15" name="Textplatzhalter 1"/>
          <p:cNvSpPr txBox="1">
            <a:spLocks/>
          </p:cNvSpPr>
          <p:nvPr/>
        </p:nvSpPr>
        <p:spPr>
          <a:xfrm>
            <a:off x="252593" y="2785143"/>
            <a:ext cx="2729757" cy="3987515"/>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smtClean="0">
                <a:solidFill>
                  <a:schemeClr val="bg1"/>
                </a:solidFill>
              </a:rPr>
              <a:t>Nach Tschernobyl und den 3 Atom-reaktoren in Fukushima ist es nur eine Frage der Zeit bis zum nächsten Super Gau, auch in der BRD, denn die </a:t>
            </a:r>
            <a:r>
              <a:rPr lang="de-DE" sz="1200" b="1" dirty="0" smtClean="0">
                <a:solidFill>
                  <a:schemeClr val="bg1"/>
                </a:solidFill>
                <a:hlinkClick r:id="rId3"/>
              </a:rPr>
              <a:t>deutschen Atomkraftwerke</a:t>
            </a:r>
            <a:r>
              <a:rPr lang="de-DE" sz="1200" b="1" dirty="0" smtClean="0">
                <a:solidFill>
                  <a:schemeClr val="bg1"/>
                </a:solidFill>
              </a:rPr>
              <a:t> sind für durchaus mögliche Starkbeben wie in Japan nicht ausgelegt!</a:t>
            </a:r>
          </a:p>
          <a:p>
            <a:endParaRPr lang="de-DE" sz="1200" b="1" dirty="0" smtClean="0">
              <a:solidFill>
                <a:schemeClr val="bg1"/>
              </a:solidFill>
            </a:endParaRPr>
          </a:p>
          <a:p>
            <a:r>
              <a:rPr lang="de-DE" sz="1200" b="1" dirty="0" smtClean="0">
                <a:solidFill>
                  <a:schemeClr val="bg1"/>
                </a:solidFill>
                <a:hlinkClick r:id="rId4"/>
              </a:rPr>
              <a:t>Asse ist am Einstürzen</a:t>
            </a:r>
            <a:r>
              <a:rPr lang="de-DE" sz="1200" b="1" dirty="0" smtClean="0">
                <a:solidFill>
                  <a:schemeClr val="bg1"/>
                </a:solidFill>
              </a:rPr>
              <a:t>. </a:t>
            </a:r>
            <a:r>
              <a:rPr lang="de-DE" sz="1200" b="1" dirty="0" smtClean="0">
                <a:solidFill>
                  <a:schemeClr val="bg1"/>
                </a:solidFill>
                <a:hlinkClick r:id="rId5"/>
              </a:rPr>
              <a:t>Ein Endlager ist nach über 40 Jahren Suche immer noch nicht gefunden!</a:t>
            </a:r>
            <a:endParaRPr lang="de-DE" sz="1200" b="1" dirty="0" smtClean="0">
              <a:solidFill>
                <a:schemeClr val="bg1"/>
              </a:solidFill>
            </a:endParaRPr>
          </a:p>
          <a:p>
            <a:endParaRPr lang="de-DE" sz="1200" b="1" dirty="0" smtClean="0">
              <a:solidFill>
                <a:schemeClr val="bg1"/>
              </a:solidFill>
            </a:endParaRPr>
          </a:p>
          <a:p>
            <a:r>
              <a:rPr lang="de-DE" sz="1200" b="1" dirty="0" smtClean="0">
                <a:solidFill>
                  <a:schemeClr val="bg1"/>
                </a:solidFill>
              </a:rPr>
              <a:t>Lösungsansatz für zivile Kernspaltung: </a:t>
            </a:r>
          </a:p>
          <a:p>
            <a:r>
              <a:rPr lang="de-DE" sz="1200" b="1" dirty="0" smtClean="0">
                <a:solidFill>
                  <a:schemeClr val="bg1"/>
                </a:solidFill>
                <a:hlinkClick r:id="rId6"/>
              </a:rPr>
              <a:t>Der Dual Fluid Reaktor</a:t>
            </a:r>
            <a:r>
              <a:rPr lang="de-DE" sz="1200" b="1" dirty="0" smtClean="0">
                <a:solidFill>
                  <a:schemeClr val="bg1"/>
                </a:solidFill>
              </a:rPr>
              <a:t>, </a:t>
            </a:r>
            <a:r>
              <a:rPr lang="de-DE" sz="1200" b="1" dirty="0" smtClean="0">
                <a:solidFill>
                  <a:schemeClr val="bg1"/>
                </a:solidFill>
                <a:hlinkClick r:id="rId7"/>
              </a:rPr>
              <a:t>Patent</a:t>
            </a:r>
            <a:endParaRPr lang="de-DE" sz="1200" b="1" dirty="0" smtClean="0">
              <a:solidFill>
                <a:schemeClr val="bg1"/>
              </a:solidFill>
            </a:endParaRPr>
          </a:p>
          <a:p>
            <a:r>
              <a:rPr lang="de-DE" sz="1200" b="1" dirty="0" smtClean="0">
                <a:solidFill>
                  <a:schemeClr val="bg1"/>
                </a:solidFill>
              </a:rPr>
              <a:t>(viele Vorteile: sehr preiswert …)</a:t>
            </a:r>
          </a:p>
        </p:txBody>
      </p:sp>
      <p:sp>
        <p:nvSpPr>
          <p:cNvPr id="16" name="Textplatzhalter 1"/>
          <p:cNvSpPr txBox="1">
            <a:spLocks/>
          </p:cNvSpPr>
          <p:nvPr/>
        </p:nvSpPr>
        <p:spPr>
          <a:xfrm>
            <a:off x="6358597" y="2780928"/>
            <a:ext cx="2631682" cy="3960440"/>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pPr>
            <a:r>
              <a:rPr lang="de-DE" sz="1200" b="1" dirty="0" smtClean="0">
                <a:solidFill>
                  <a:schemeClr val="bg1"/>
                </a:solidFill>
              </a:rPr>
              <a:t>+ CO</a:t>
            </a:r>
            <a:r>
              <a:rPr lang="de-DE" sz="1200" b="1" baseline="-25000" dirty="0" smtClean="0">
                <a:solidFill>
                  <a:schemeClr val="bg1"/>
                </a:solidFill>
              </a:rPr>
              <a:t>2</a:t>
            </a:r>
            <a:r>
              <a:rPr lang="de-DE" sz="1200" b="1" dirty="0" smtClean="0">
                <a:solidFill>
                  <a:schemeClr val="bg1"/>
                </a:solidFill>
              </a:rPr>
              <a:t> - klimaneutraler Betrieb</a:t>
            </a:r>
          </a:p>
          <a:p>
            <a:pPr>
              <a:spcBef>
                <a:spcPts val="0"/>
              </a:spcBef>
              <a:spcAft>
                <a:spcPts val="300"/>
              </a:spcAft>
            </a:pPr>
            <a:r>
              <a:rPr lang="de-DE" sz="1200" b="1" dirty="0" smtClean="0">
                <a:solidFill>
                  <a:schemeClr val="bg1"/>
                </a:solidFill>
              </a:rPr>
              <a:t>+ keine Klimaerwärmung</a:t>
            </a:r>
          </a:p>
          <a:p>
            <a:pPr>
              <a:spcBef>
                <a:spcPts val="0"/>
              </a:spcBef>
              <a:spcAft>
                <a:spcPts val="300"/>
              </a:spcAft>
            </a:pPr>
            <a:r>
              <a:rPr lang="de-DE" sz="1200" b="1" dirty="0" smtClean="0">
                <a:solidFill>
                  <a:schemeClr val="bg1"/>
                </a:solidFill>
              </a:rPr>
              <a:t>+ kein Meeresspiegelanstieg</a:t>
            </a:r>
          </a:p>
          <a:p>
            <a:pPr>
              <a:spcBef>
                <a:spcPts val="0"/>
              </a:spcBef>
              <a:spcAft>
                <a:spcPts val="300"/>
              </a:spcAft>
            </a:pPr>
            <a:r>
              <a:rPr lang="de-DE" sz="1200" b="1" dirty="0" smtClean="0">
                <a:solidFill>
                  <a:schemeClr val="bg1"/>
                </a:solidFill>
              </a:rPr>
              <a:t>+ kein Feinstaub</a:t>
            </a:r>
          </a:p>
          <a:p>
            <a:pPr>
              <a:spcBef>
                <a:spcPts val="0"/>
              </a:spcBef>
              <a:spcAft>
                <a:spcPts val="300"/>
              </a:spcAft>
            </a:pPr>
            <a:r>
              <a:rPr lang="de-DE" sz="1200" b="1" dirty="0" smtClean="0">
                <a:solidFill>
                  <a:schemeClr val="bg1"/>
                </a:solidFill>
              </a:rPr>
              <a:t>+ keine radioaktiven Emissionen</a:t>
            </a:r>
          </a:p>
          <a:p>
            <a:pPr>
              <a:spcBef>
                <a:spcPts val="0"/>
              </a:spcBef>
              <a:spcAft>
                <a:spcPts val="300"/>
              </a:spcAft>
            </a:pPr>
            <a:r>
              <a:rPr lang="de-DE" sz="1200" b="1" dirty="0" smtClean="0">
                <a:solidFill>
                  <a:schemeClr val="bg1"/>
                </a:solidFill>
              </a:rPr>
              <a:t>+ keine radioaktiven Abfälle</a:t>
            </a:r>
          </a:p>
          <a:p>
            <a:pPr>
              <a:spcBef>
                <a:spcPts val="0"/>
              </a:spcBef>
              <a:spcAft>
                <a:spcPts val="300"/>
              </a:spcAft>
            </a:pPr>
            <a:r>
              <a:rPr lang="de-DE" sz="1200" b="1" dirty="0" smtClean="0">
                <a:solidFill>
                  <a:schemeClr val="bg1"/>
                </a:solidFill>
              </a:rPr>
              <a:t>+ kein Endlager</a:t>
            </a:r>
          </a:p>
          <a:p>
            <a:pPr>
              <a:spcBef>
                <a:spcPts val="0"/>
              </a:spcBef>
              <a:spcAft>
                <a:spcPts val="300"/>
              </a:spcAft>
            </a:pPr>
            <a:r>
              <a:rPr lang="de-DE" sz="1200" b="1" dirty="0" smtClean="0">
                <a:solidFill>
                  <a:schemeClr val="bg1"/>
                </a:solidFill>
              </a:rPr>
              <a:t>+ kein Netzausbau notwendig</a:t>
            </a:r>
          </a:p>
          <a:p>
            <a:pPr>
              <a:spcBef>
                <a:spcPts val="0"/>
              </a:spcBef>
              <a:spcAft>
                <a:spcPts val="300"/>
              </a:spcAft>
            </a:pPr>
            <a:r>
              <a:rPr lang="de-DE" sz="1200" b="1" dirty="0" smtClean="0">
                <a:solidFill>
                  <a:schemeClr val="bg1"/>
                </a:solidFill>
              </a:rPr>
              <a:t>+ kein Super Gau</a:t>
            </a:r>
          </a:p>
          <a:p>
            <a:pPr>
              <a:spcBef>
                <a:spcPts val="0"/>
              </a:spcBef>
              <a:spcAft>
                <a:spcPts val="300"/>
              </a:spcAft>
            </a:pPr>
            <a:r>
              <a:rPr lang="de-DE" sz="1200" b="1" dirty="0" smtClean="0">
                <a:solidFill>
                  <a:schemeClr val="bg1"/>
                </a:solidFill>
              </a:rPr>
              <a:t>+ keine zusätzlichen Krebstoten</a:t>
            </a:r>
          </a:p>
          <a:p>
            <a:pPr>
              <a:spcBef>
                <a:spcPts val="0"/>
              </a:spcBef>
              <a:spcAft>
                <a:spcPts val="300"/>
              </a:spcAft>
            </a:pPr>
            <a:r>
              <a:rPr lang="de-DE" sz="1200" b="1" dirty="0">
                <a:solidFill>
                  <a:schemeClr val="bg1"/>
                </a:solidFill>
              </a:rPr>
              <a:t>+ keine Erdbebengefährdung</a:t>
            </a:r>
          </a:p>
          <a:p>
            <a:pPr>
              <a:spcBef>
                <a:spcPts val="0"/>
              </a:spcBef>
              <a:spcAft>
                <a:spcPts val="300"/>
              </a:spcAft>
            </a:pPr>
            <a:r>
              <a:rPr lang="de-DE" sz="1200" b="1" dirty="0" smtClean="0">
                <a:solidFill>
                  <a:schemeClr val="bg1"/>
                </a:solidFill>
              </a:rPr>
              <a:t>+ keine Öltankerunfälle</a:t>
            </a:r>
          </a:p>
          <a:p>
            <a:pPr>
              <a:spcBef>
                <a:spcPts val="0"/>
              </a:spcBef>
              <a:spcAft>
                <a:spcPts val="300"/>
              </a:spcAft>
            </a:pPr>
            <a:r>
              <a:rPr lang="de-DE" sz="1200" b="1" dirty="0" smtClean="0">
                <a:solidFill>
                  <a:schemeClr val="bg1"/>
                </a:solidFill>
              </a:rPr>
              <a:t>+ Endprodukte Kupfer, Silber, …</a:t>
            </a:r>
          </a:p>
          <a:p>
            <a:pPr>
              <a:spcBef>
                <a:spcPts val="0"/>
              </a:spcBef>
              <a:spcAft>
                <a:spcPts val="300"/>
              </a:spcAft>
            </a:pPr>
            <a:r>
              <a:rPr lang="de-DE" sz="1200" b="1" dirty="0">
                <a:solidFill>
                  <a:schemeClr val="bg1"/>
                </a:solidFill>
              </a:rPr>
              <a:t>+ </a:t>
            </a:r>
            <a:r>
              <a:rPr lang="de-DE" sz="1200" b="1" dirty="0" smtClean="0">
                <a:solidFill>
                  <a:schemeClr val="bg1"/>
                </a:solidFill>
              </a:rPr>
              <a:t>heizungskellertauglich</a:t>
            </a:r>
          </a:p>
          <a:p>
            <a:pPr>
              <a:spcBef>
                <a:spcPts val="0"/>
              </a:spcBef>
              <a:spcAft>
                <a:spcPts val="300"/>
              </a:spcAft>
            </a:pPr>
            <a:r>
              <a:rPr lang="de-DE" sz="1200" b="1" dirty="0" smtClean="0">
                <a:solidFill>
                  <a:schemeClr val="bg1"/>
                </a:solidFill>
              </a:rPr>
              <a:t>+ fahrzeugtauglich</a:t>
            </a:r>
          </a:p>
          <a:p>
            <a:pPr>
              <a:spcBef>
                <a:spcPts val="0"/>
              </a:spcBef>
              <a:spcAft>
                <a:spcPts val="300"/>
              </a:spcAft>
              <a:tabLst>
                <a:tab pos="87313" algn="l"/>
              </a:tabLst>
            </a:pPr>
            <a:r>
              <a:rPr lang="de-DE" sz="1200" b="1" dirty="0" smtClean="0">
                <a:solidFill>
                  <a:schemeClr val="bg1"/>
                </a:solidFill>
              </a:rPr>
              <a:t>+ sehr preiswert, ca. 5-10%  der aktuellen Betriebskosten fossiler Brennstoffe</a:t>
            </a:r>
          </a:p>
          <a:p>
            <a:endParaRPr lang="de-DE" sz="1200" b="1" dirty="0" smtClean="0">
              <a:solidFill>
                <a:schemeClr val="bg1"/>
              </a:solidFill>
            </a:endParaRPr>
          </a:p>
          <a:p>
            <a:pPr marL="285750" indent="-285750">
              <a:buFont typeface="Arial" pitchFamily="34" charset="0"/>
              <a:buChar char="•"/>
            </a:pPr>
            <a:endParaRPr lang="de-DE" sz="1200" b="1" dirty="0">
              <a:solidFill>
                <a:schemeClr val="bg1"/>
              </a:solidFill>
            </a:endParaRPr>
          </a:p>
        </p:txBody>
      </p:sp>
      <p:sp>
        <p:nvSpPr>
          <p:cNvPr id="17" name="Textplatzhalter 1"/>
          <p:cNvSpPr txBox="1">
            <a:spLocks/>
          </p:cNvSpPr>
          <p:nvPr/>
        </p:nvSpPr>
        <p:spPr>
          <a:xfrm>
            <a:off x="3347864" y="2785145"/>
            <a:ext cx="2631682" cy="3812207"/>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smtClean="0">
                <a:solidFill>
                  <a:schemeClr val="bg1"/>
                </a:solidFill>
              </a:rPr>
              <a:t>Wer nach über 60 Jahren und 200 Milliarden US-Dollar Forschungs-gelder nichts funktionierendes vorzuweisen hat, muss sich die Frage stellen lassen, wieso er Steuergelder veruntreut? (23.6.16)</a:t>
            </a:r>
          </a:p>
          <a:p>
            <a:r>
              <a:rPr lang="de-DE" sz="1200" b="1" dirty="0" smtClean="0">
                <a:solidFill>
                  <a:schemeClr val="bg1"/>
                </a:solidFill>
              </a:rPr>
              <a:t>Auch in den nächsten 12-20 Jahren ist mit keiner zivilen kommerziellen Nutzung zu rechnen.</a:t>
            </a:r>
          </a:p>
          <a:p>
            <a:r>
              <a:rPr lang="de-DE" sz="1200" b="1" dirty="0" smtClean="0">
                <a:solidFill>
                  <a:schemeClr val="bg1"/>
                </a:solidFill>
                <a:hlinkClick r:id="rId8"/>
              </a:rPr>
              <a:t>Die einzelnen Staaten/Finanzgeber am ITER-Reaktor sind untereinander zerstritten.</a:t>
            </a:r>
            <a:r>
              <a:rPr lang="de-DE" sz="1200" b="1" dirty="0" smtClean="0">
                <a:solidFill>
                  <a:schemeClr val="bg1"/>
                </a:solidFill>
              </a:rPr>
              <a:t> Die Kosten sind um </a:t>
            </a:r>
            <a:r>
              <a:rPr lang="de-DE" sz="1200" b="1" dirty="0" smtClean="0">
                <a:solidFill>
                  <a:schemeClr val="bg1"/>
                </a:solidFill>
                <a:hlinkClick r:id="rId9"/>
              </a:rPr>
              <a:t>Faktor 3</a:t>
            </a:r>
            <a:r>
              <a:rPr lang="de-DE" sz="1200" b="1" dirty="0" smtClean="0">
                <a:solidFill>
                  <a:schemeClr val="bg1"/>
                </a:solidFill>
              </a:rPr>
              <a:t> gestiegen.</a:t>
            </a:r>
          </a:p>
          <a:p>
            <a:r>
              <a:rPr lang="de-DE" sz="1200" b="1" dirty="0" smtClean="0">
                <a:solidFill>
                  <a:schemeClr val="bg1"/>
                </a:solidFill>
              </a:rPr>
              <a:t>Der </a:t>
            </a:r>
            <a:r>
              <a:rPr lang="de-DE" sz="1200" b="1" dirty="0" smtClean="0">
                <a:solidFill>
                  <a:schemeClr val="bg1"/>
                </a:solidFill>
                <a:hlinkClick r:id="rId10"/>
              </a:rPr>
              <a:t>LOCKHEED MARTIN Reaktor </a:t>
            </a:r>
            <a:r>
              <a:rPr lang="de-DE" sz="1200" b="1" dirty="0" smtClean="0">
                <a:solidFill>
                  <a:schemeClr val="bg1"/>
                </a:solidFill>
              </a:rPr>
              <a:t>soll in frühestens 10 Jahren einsatzbereit werden!? </a:t>
            </a:r>
          </a:p>
          <a:p>
            <a:r>
              <a:rPr lang="de-DE" sz="1200" b="1" dirty="0" smtClean="0">
                <a:solidFill>
                  <a:schemeClr val="bg1"/>
                </a:solidFill>
              </a:rPr>
              <a:t>Der </a:t>
            </a:r>
            <a:r>
              <a:rPr lang="de-DE" sz="1200" b="1" dirty="0" smtClean="0">
                <a:solidFill>
                  <a:schemeClr val="bg1"/>
                </a:solidFill>
                <a:hlinkClick r:id="rId11"/>
              </a:rPr>
              <a:t>Wendelstein X-7 </a:t>
            </a:r>
            <a:r>
              <a:rPr lang="de-DE" sz="1200" b="1" dirty="0" smtClean="0">
                <a:solidFill>
                  <a:schemeClr val="bg1"/>
                </a:solidFill>
              </a:rPr>
              <a:t>Reaktor liefert auch nach 25 Jahren keine Überschussenergie!</a:t>
            </a:r>
          </a:p>
          <a:p>
            <a:endParaRPr lang="de-DE" sz="1200" b="1" dirty="0" smtClean="0">
              <a:solidFill>
                <a:schemeClr val="bg1"/>
              </a:solidFill>
            </a:endParaRPr>
          </a:p>
          <a:p>
            <a:endParaRPr lang="de-DE" sz="1200" b="1" dirty="0" smtClean="0">
              <a:solidFill>
                <a:schemeClr val="bg1"/>
              </a:solidFill>
            </a:endParaRPr>
          </a:p>
          <a:p>
            <a:pPr marL="285750" indent="-285750">
              <a:buFont typeface="Arial" pitchFamily="34" charset="0"/>
              <a:buChar char="•"/>
            </a:pPr>
            <a:endParaRPr lang="de-DE" sz="1200" b="1" dirty="0">
              <a:solidFill>
                <a:schemeClr val="bg1"/>
              </a:solidFill>
            </a:endParaRPr>
          </a:p>
        </p:txBody>
      </p:sp>
    </p:spTree>
    <p:extLst>
      <p:ext uri="{BB962C8B-B14F-4D97-AF65-F5344CB8AC3E}">
        <p14:creationId xmlns:p14="http://schemas.microsoft.com/office/powerpoint/2010/main" val="35629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Vorstellung dieser Technologie am 3.6.2013 im </a:t>
            </a:r>
            <a:r>
              <a:rPr lang="de-DE" sz="2400" dirty="0" smtClean="0"/>
              <a:t>EU-Parlament (vor 5,5 Jahren)</a:t>
            </a:r>
            <a:endParaRPr lang="de-DE" sz="2400" dirty="0"/>
          </a:p>
        </p:txBody>
      </p:sp>
      <p:sp>
        <p:nvSpPr>
          <p:cNvPr id="4" name="Foliennummernplatzhalter 3"/>
          <p:cNvSpPr>
            <a:spLocks noGrp="1"/>
          </p:cNvSpPr>
          <p:nvPr>
            <p:ph type="sldNum" sz="quarter" idx="12"/>
          </p:nvPr>
        </p:nvSpPr>
        <p:spPr/>
        <p:txBody>
          <a:bodyPr/>
          <a:lstStyle/>
          <a:p>
            <a:fld id="{EFED3CB9-049B-4F4F-82D1-8A95299C975C}" type="slidenum">
              <a:rPr lang="en-US" smtClean="0"/>
              <a:pPr/>
              <a:t>5</a:t>
            </a:fld>
            <a:endParaRPr lang="en-US" dirty="0"/>
          </a:p>
        </p:txBody>
      </p:sp>
      <p:sp>
        <p:nvSpPr>
          <p:cNvPr id="15" name="Textplatzhalter 1"/>
          <p:cNvSpPr txBox="1">
            <a:spLocks/>
          </p:cNvSpPr>
          <p:nvPr/>
        </p:nvSpPr>
        <p:spPr>
          <a:xfrm>
            <a:off x="252593" y="2209079"/>
            <a:ext cx="7415751" cy="643857"/>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a:solidFill>
                  <a:schemeClr val="bg1"/>
                </a:solidFill>
              </a:rPr>
              <a:t>Am 3. Juni 2013 fand in Brüssel eine </a:t>
            </a:r>
            <a:r>
              <a:rPr lang="de-DE" sz="1400" u="sng" dirty="0">
                <a:solidFill>
                  <a:schemeClr val="bg1"/>
                </a:solidFill>
                <a:hlinkClick r:id="rId2"/>
              </a:rPr>
              <a:t>Vorstellung dieser Technologie</a:t>
            </a:r>
            <a:r>
              <a:rPr lang="de-DE" sz="1400" dirty="0">
                <a:solidFill>
                  <a:schemeClr val="bg1"/>
                </a:solidFill>
              </a:rPr>
              <a:t> seitens verschiedener internationaler Hochschulen und Institute statt</a:t>
            </a:r>
            <a:r>
              <a:rPr lang="de-DE" sz="1400" dirty="0" smtClean="0">
                <a:solidFill>
                  <a:schemeClr val="bg1"/>
                </a:solidFill>
              </a:rPr>
              <a:t>.</a:t>
            </a:r>
            <a:endParaRPr lang="en-US" sz="1400" dirty="0">
              <a:solidFill>
                <a:schemeClr val="bg1"/>
              </a:solidFill>
            </a:endParaRPr>
          </a:p>
        </p:txBody>
      </p:sp>
      <p:pic>
        <p:nvPicPr>
          <p:cNvPr id="10" name="Picture 2" descr="K:\Babylonisch zionistische Weltordnung und Verschwörungen 2015_12\Freie Energie\LENR\Bilder\005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93" y="2823220"/>
            <a:ext cx="4014027" cy="283056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773574" y="2823220"/>
            <a:ext cx="4232700" cy="3539430"/>
          </a:xfrm>
          <a:prstGeom prst="rect">
            <a:avLst/>
          </a:prstGeom>
        </p:spPr>
        <p:txBody>
          <a:bodyPr wrap="square">
            <a:spAutoFit/>
          </a:bodyPr>
          <a:lstStyle/>
          <a:p>
            <a:pPr lvl="0"/>
            <a:r>
              <a:rPr lang="de-DE" sz="1400" dirty="0">
                <a:solidFill>
                  <a:schemeClr val="bg1"/>
                </a:solidFill>
              </a:rPr>
              <a:t>Auf politischer Ebene befassen sich inzwischen die EU-Kommission und das EU-Parlament mit dieser Technologie. Die EU-Kommission empfiehlt in ihrem Workshop </a:t>
            </a:r>
            <a:r>
              <a:rPr lang="de-DE" sz="1400" u="sng" dirty="0">
                <a:solidFill>
                  <a:schemeClr val="bg1"/>
                </a:solidFill>
                <a:hlinkClick r:id="rId4"/>
              </a:rPr>
              <a:t>Materials for Emerging Energy Technologies</a:t>
            </a:r>
            <a:r>
              <a:rPr lang="de-DE" sz="1400" dirty="0">
                <a:solidFill>
                  <a:schemeClr val="bg1"/>
                </a:solidFill>
                <a:hlinkClick r:id="rId4"/>
              </a:rPr>
              <a:t> </a:t>
            </a:r>
            <a:r>
              <a:rPr lang="de-DE" sz="1400" dirty="0">
                <a:solidFill>
                  <a:schemeClr val="bg1"/>
                </a:solidFill>
              </a:rPr>
              <a:t>(Seite 23-26) die rasche Weiterentwicklung dieser Technologie. </a:t>
            </a:r>
            <a:endParaRPr lang="de-DE" sz="1400" dirty="0" smtClean="0">
              <a:solidFill>
                <a:schemeClr val="bg1"/>
              </a:solidFill>
            </a:endParaRPr>
          </a:p>
          <a:p>
            <a:pPr lvl="0"/>
            <a:endParaRPr lang="de-DE" sz="1400" b="1" dirty="0">
              <a:solidFill>
                <a:schemeClr val="bg1"/>
              </a:solidFill>
            </a:endParaRPr>
          </a:p>
          <a:p>
            <a:pPr lvl="0"/>
            <a:r>
              <a:rPr lang="de-DE" sz="1400" dirty="0" smtClean="0">
                <a:solidFill>
                  <a:schemeClr val="bg1"/>
                </a:solidFill>
              </a:rPr>
              <a:t>Wörtlich </a:t>
            </a:r>
            <a:r>
              <a:rPr lang="de-DE" sz="1400" dirty="0">
                <a:solidFill>
                  <a:schemeClr val="bg1"/>
                </a:solidFill>
              </a:rPr>
              <a:t>Seite 24, Spalte 2: </a:t>
            </a:r>
          </a:p>
          <a:p>
            <a:pPr lvl="0"/>
            <a:r>
              <a:rPr lang="de-DE" sz="1400" dirty="0">
                <a:solidFill>
                  <a:schemeClr val="bg1"/>
                </a:solidFill>
              </a:rPr>
              <a:t> </a:t>
            </a:r>
          </a:p>
          <a:p>
            <a:pPr lvl="0"/>
            <a:r>
              <a:rPr lang="de-DE" sz="1400" dirty="0">
                <a:solidFill>
                  <a:schemeClr val="bg1"/>
                </a:solidFill>
              </a:rPr>
              <a:t>Die Hauptvorteile der LENR –Technologie sind: </a:t>
            </a:r>
          </a:p>
          <a:p>
            <a:r>
              <a:rPr lang="de-DE" sz="1400" dirty="0">
                <a:solidFill>
                  <a:schemeClr val="bg1"/>
                </a:solidFill>
              </a:rPr>
              <a:t>  </a:t>
            </a:r>
          </a:p>
          <a:p>
            <a:pPr marL="285750" lvl="0" indent="-285750">
              <a:buFont typeface="Arial" pitchFamily="34" charset="0"/>
              <a:buChar char="•"/>
            </a:pPr>
            <a:r>
              <a:rPr lang="de-DE" sz="1400" dirty="0">
                <a:solidFill>
                  <a:schemeClr val="bg1"/>
                </a:solidFill>
              </a:rPr>
              <a:t>Eine unbegrenzte Energiequelle, überall verfügbar. </a:t>
            </a:r>
          </a:p>
          <a:p>
            <a:pPr marL="285750" lvl="0" indent="-285750">
              <a:buFont typeface="Arial" pitchFamily="34" charset="0"/>
              <a:buChar char="•"/>
            </a:pPr>
            <a:r>
              <a:rPr lang="de-DE" sz="1400" dirty="0">
                <a:solidFill>
                  <a:schemeClr val="bg1"/>
                </a:solidFill>
                <a:hlinkClick r:id="rId5"/>
              </a:rPr>
              <a:t>Eine hohe Leistungsdichte</a:t>
            </a:r>
            <a:r>
              <a:rPr lang="de-DE" sz="1400" dirty="0">
                <a:solidFill>
                  <a:schemeClr val="bg1"/>
                </a:solidFill>
              </a:rPr>
              <a:t>. </a:t>
            </a:r>
            <a:r>
              <a:rPr lang="de-DE" sz="1400" dirty="0" smtClean="0">
                <a:solidFill>
                  <a:schemeClr val="bg1"/>
                </a:solidFill>
              </a:rPr>
              <a:t>(</a:t>
            </a:r>
            <a:r>
              <a:rPr lang="de-DE" sz="1400" dirty="0">
                <a:solidFill>
                  <a:schemeClr val="bg1"/>
                </a:solidFill>
              </a:rPr>
              <a:t>E-CAT </a:t>
            </a:r>
            <a:r>
              <a:rPr lang="de-DE" sz="1400" dirty="0" smtClean="0">
                <a:solidFill>
                  <a:schemeClr val="bg1"/>
                </a:solidFill>
              </a:rPr>
              <a:t>QuarkX: </a:t>
            </a:r>
            <a:r>
              <a:rPr lang="de-DE" sz="1400" dirty="0">
                <a:solidFill>
                  <a:schemeClr val="bg1"/>
                </a:solidFill>
              </a:rPr>
              <a:t>10 </a:t>
            </a:r>
            <a:r>
              <a:rPr lang="de-DE" sz="1400" dirty="0" smtClean="0">
                <a:solidFill>
                  <a:schemeClr val="bg1"/>
                </a:solidFill>
              </a:rPr>
              <a:t>kW aus 1 Liter Reaktorgröße)</a:t>
            </a:r>
            <a:endParaRPr lang="de-DE" sz="1400" dirty="0">
              <a:solidFill>
                <a:schemeClr val="bg1"/>
              </a:solidFill>
            </a:endParaRPr>
          </a:p>
          <a:p>
            <a:pPr marL="285750" lvl="0" indent="-285750">
              <a:buFont typeface="Arial" pitchFamily="34" charset="0"/>
              <a:buChar char="•"/>
            </a:pPr>
            <a:r>
              <a:rPr lang="de-DE" sz="1400" dirty="0">
                <a:solidFill>
                  <a:schemeClr val="bg1"/>
                </a:solidFill>
              </a:rPr>
              <a:t>Das Fehlen von Umweltbeeinträchtigungen. </a:t>
            </a:r>
          </a:p>
        </p:txBody>
      </p:sp>
    </p:spTree>
    <p:extLst>
      <p:ext uri="{BB962C8B-B14F-4D97-AF65-F5344CB8AC3E}">
        <p14:creationId xmlns:p14="http://schemas.microsoft.com/office/powerpoint/2010/main" val="3910996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Vorstellung von Brillouin Reaktor am 18.11.2015 vor dem US-Kongress</a:t>
            </a:r>
          </a:p>
        </p:txBody>
      </p:sp>
      <p:sp>
        <p:nvSpPr>
          <p:cNvPr id="4" name="Foliennummernplatzhalter 3"/>
          <p:cNvSpPr>
            <a:spLocks noGrp="1"/>
          </p:cNvSpPr>
          <p:nvPr>
            <p:ph type="sldNum" sz="quarter" idx="12"/>
          </p:nvPr>
        </p:nvSpPr>
        <p:spPr/>
        <p:txBody>
          <a:bodyPr/>
          <a:lstStyle/>
          <a:p>
            <a:fld id="{EFED3CB9-049B-4F4F-82D1-8A95299C975C}" type="slidenum">
              <a:rPr lang="en-US" smtClean="0"/>
              <a:pPr/>
              <a:t>6</a:t>
            </a:fld>
            <a:endParaRPr lang="en-US" dirty="0"/>
          </a:p>
        </p:txBody>
      </p:sp>
      <p:sp>
        <p:nvSpPr>
          <p:cNvPr id="15" name="Textplatzhalter 1"/>
          <p:cNvSpPr txBox="1">
            <a:spLocks/>
          </p:cNvSpPr>
          <p:nvPr/>
        </p:nvSpPr>
        <p:spPr>
          <a:xfrm>
            <a:off x="252593" y="2209079"/>
            <a:ext cx="7847799" cy="643857"/>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de-DE" sz="1400" dirty="0">
                <a:solidFill>
                  <a:sysClr val="windowText" lastClr="000000"/>
                </a:solidFill>
              </a:rPr>
              <a:t>Am 18. November 2015 fand in Washington DC auf dem Kapitol Hill eine Vorstellung der             2 Heißwasser-Reaktortypen der Firma Brillouin Energy vor Vertretern des US-Kongresses statt.</a:t>
            </a:r>
            <a:endParaRPr lang="en-US" sz="1400" dirty="0">
              <a:solidFill>
                <a:sysClr val="windowText" lastClr="000000"/>
              </a:solidFill>
            </a:endParaRPr>
          </a:p>
        </p:txBody>
      </p:sp>
      <p:pic>
        <p:nvPicPr>
          <p:cNvPr id="7" name="Picture 2" descr="K:\Babylonisch zionistische Weltordnung und Verschwörungen 2015_12\Freie Energie\LENR\Bilder\006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77" y="2852365"/>
            <a:ext cx="2716548" cy="180922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3006509" y="2856022"/>
            <a:ext cx="1097455" cy="1477328"/>
          </a:xfrm>
          <a:prstGeom prst="rect">
            <a:avLst/>
          </a:prstGeom>
        </p:spPr>
        <p:txBody>
          <a:bodyPr wrap="square">
            <a:spAutoFit/>
          </a:bodyPr>
          <a:lstStyle/>
          <a:p>
            <a:pPr lvl="0"/>
            <a:r>
              <a:rPr lang="de-DE" sz="1000" dirty="0" smtClean="0">
                <a:solidFill>
                  <a:sysClr val="windowText" lastClr="000000"/>
                </a:solidFill>
              </a:rPr>
              <a:t>Robert Godes demonstriert Brillouin Energy´s LENR Reaktor Modul auf dem Capitol Hill in Washington, DC.</a:t>
            </a:r>
            <a:endParaRPr lang="de-DE" sz="1000" dirty="0">
              <a:solidFill>
                <a:sysClr val="windowText" lastClr="000000"/>
              </a:solidFill>
            </a:endParaRPr>
          </a:p>
        </p:txBody>
      </p:sp>
      <p:pic>
        <p:nvPicPr>
          <p:cNvPr id="9" name="Picture 4" descr="http://www.e-catworld.com/wp-content/uploads/2015/11/DSC0530-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881" y="2831739"/>
            <a:ext cx="2718077" cy="1809221"/>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7551523" y="2831739"/>
            <a:ext cx="1135105" cy="1323439"/>
          </a:xfrm>
          <a:prstGeom prst="rect">
            <a:avLst/>
          </a:prstGeom>
        </p:spPr>
        <p:txBody>
          <a:bodyPr wrap="square">
            <a:spAutoFit/>
          </a:bodyPr>
          <a:lstStyle/>
          <a:p>
            <a:pPr lvl="0"/>
            <a:r>
              <a:rPr lang="de-DE" sz="1000" dirty="0">
                <a:solidFill>
                  <a:sysClr val="windowText" lastClr="000000"/>
                </a:solidFill>
              </a:rPr>
              <a:t>Dr. Michael McKubre </a:t>
            </a:r>
            <a:r>
              <a:rPr lang="de-DE" sz="1000" dirty="0" smtClean="0">
                <a:solidFill>
                  <a:sysClr val="windowText" lastClr="000000"/>
                </a:solidFill>
              </a:rPr>
              <a:t>erläutert </a:t>
            </a:r>
            <a:r>
              <a:rPr lang="de-DE" sz="1000" dirty="0">
                <a:solidFill>
                  <a:sysClr val="windowText" lastClr="000000"/>
                </a:solidFill>
              </a:rPr>
              <a:t>SRI’s </a:t>
            </a:r>
            <a:r>
              <a:rPr lang="de-DE" sz="1000" dirty="0" smtClean="0">
                <a:solidFill>
                  <a:sysClr val="windowText" lastClr="000000"/>
                </a:solidFill>
              </a:rPr>
              <a:t>letzte Ergebnisse von Brillouins</a:t>
            </a:r>
            <a:r>
              <a:rPr lang="de-DE" sz="1000" dirty="0">
                <a:solidFill>
                  <a:sysClr val="windowText" lastClr="000000"/>
                </a:solidFill>
              </a:rPr>
              <a:t> </a:t>
            </a:r>
            <a:r>
              <a:rPr lang="de-DE" sz="1000" dirty="0" smtClean="0">
                <a:solidFill>
                  <a:sysClr val="windowText" lastClr="000000"/>
                </a:solidFill>
              </a:rPr>
              <a:t>Energy’s </a:t>
            </a:r>
            <a:r>
              <a:rPr lang="de-DE" sz="1000" dirty="0">
                <a:solidFill>
                  <a:sysClr val="windowText" lastClr="000000"/>
                </a:solidFill>
              </a:rPr>
              <a:t>LENR </a:t>
            </a:r>
            <a:r>
              <a:rPr lang="de-DE" sz="1000" dirty="0" smtClean="0">
                <a:solidFill>
                  <a:sysClr val="windowText" lastClr="000000"/>
                </a:solidFill>
              </a:rPr>
              <a:t>Technologie</a:t>
            </a:r>
            <a:endParaRPr lang="de-DE" sz="1000" dirty="0">
              <a:solidFill>
                <a:sysClr val="windowText" lastClr="000000"/>
              </a:solidFill>
            </a:endParaRPr>
          </a:p>
        </p:txBody>
      </p:sp>
      <p:pic>
        <p:nvPicPr>
          <p:cNvPr id="13" name="Picture 6" descr="http://www.e-catworld.com/wp-content/uploads/2015/11/DSC060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77" y="4797152"/>
            <a:ext cx="2716548" cy="180820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2987825" y="4797152"/>
            <a:ext cx="1152128" cy="1323439"/>
          </a:xfrm>
          <a:prstGeom prst="rect">
            <a:avLst/>
          </a:prstGeom>
        </p:spPr>
        <p:txBody>
          <a:bodyPr wrap="square">
            <a:spAutoFit/>
          </a:bodyPr>
          <a:lstStyle/>
          <a:p>
            <a:pPr lvl="0"/>
            <a:r>
              <a:rPr lang="de-DE" sz="1000" dirty="0">
                <a:solidFill>
                  <a:sysClr val="windowText" lastClr="000000"/>
                </a:solidFill>
              </a:rPr>
              <a:t>Robert W. George </a:t>
            </a:r>
            <a:r>
              <a:rPr lang="de-DE" sz="1000" dirty="0" smtClean="0">
                <a:solidFill>
                  <a:sysClr val="windowText" lastClr="000000"/>
                </a:solidFill>
              </a:rPr>
              <a:t>diskutiert die wirtschaftlichen Möglichkeiten für </a:t>
            </a:r>
            <a:r>
              <a:rPr lang="de-DE" sz="1000" dirty="0">
                <a:solidFill>
                  <a:sysClr val="windowText" lastClr="000000"/>
                </a:solidFill>
              </a:rPr>
              <a:t>Brillouin Energy’s LENR T</a:t>
            </a:r>
            <a:r>
              <a:rPr lang="de-DE" sz="1000" dirty="0" smtClean="0">
                <a:solidFill>
                  <a:sysClr val="windowText" lastClr="000000"/>
                </a:solidFill>
              </a:rPr>
              <a:t>echnologie</a:t>
            </a:r>
            <a:endParaRPr lang="de-DE" sz="1000" dirty="0">
              <a:solidFill>
                <a:sysClr val="windowText" lastClr="000000"/>
              </a:solidFill>
            </a:endParaRPr>
          </a:p>
        </p:txBody>
      </p:sp>
    </p:spTree>
    <p:extLst>
      <p:ext uri="{BB962C8B-B14F-4D97-AF65-F5344CB8AC3E}">
        <p14:creationId xmlns:p14="http://schemas.microsoft.com/office/powerpoint/2010/main" val="735094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Stellungnahme des kanadischen und </a:t>
            </a:r>
            <a:r>
              <a:rPr lang="de-DE" sz="2400"/>
              <a:t>des </a:t>
            </a:r>
            <a:r>
              <a:rPr lang="de-DE" sz="2400" smtClean="0"/>
              <a:t>US-Verteidigungsministeriums, sowie </a:t>
            </a:r>
            <a:r>
              <a:rPr lang="de-DE" sz="2400" dirty="0" smtClean="0"/>
              <a:t>von Blackrock</a:t>
            </a:r>
            <a:endParaRPr lang="de-DE" sz="2400" dirty="0"/>
          </a:p>
        </p:txBody>
      </p:sp>
      <p:sp>
        <p:nvSpPr>
          <p:cNvPr id="3" name="Inhaltsplatzhalter 2"/>
          <p:cNvSpPr>
            <a:spLocks noGrp="1"/>
          </p:cNvSpPr>
          <p:nvPr>
            <p:ph idx="1"/>
          </p:nvPr>
        </p:nvSpPr>
        <p:spPr>
          <a:xfrm>
            <a:off x="157819" y="2132856"/>
            <a:ext cx="8806669" cy="4608512"/>
          </a:xfrm>
        </p:spPr>
        <p:txBody>
          <a:bodyPr>
            <a:noAutofit/>
          </a:bodyPr>
          <a:lstStyle/>
          <a:p>
            <a:pPr marL="0" indent="0" algn="just">
              <a:lnSpc>
                <a:spcPct val="100000"/>
              </a:lnSpc>
              <a:spcBef>
                <a:spcPts val="0"/>
              </a:spcBef>
              <a:spcAft>
                <a:spcPts val="1200"/>
              </a:spcAft>
              <a:buNone/>
            </a:pPr>
            <a:r>
              <a:rPr lang="de-DE" sz="1400" dirty="0">
                <a:solidFill>
                  <a:schemeClr val="bg1"/>
                </a:solidFill>
              </a:rPr>
              <a:t>Das US-Verteidigungsministerium hat einen 132 Seiten langen Report veröffentlicht, in dem es die LENR </a:t>
            </a:r>
            <a:r>
              <a:rPr lang="de-DE" sz="1400" dirty="0" smtClean="0">
                <a:solidFill>
                  <a:schemeClr val="bg1"/>
                </a:solidFill>
              </a:rPr>
              <a:t>(NiederEnergieNuklearReaktion) </a:t>
            </a:r>
            <a:r>
              <a:rPr lang="de-DE" sz="1400" dirty="0">
                <a:solidFill>
                  <a:schemeClr val="bg1"/>
                </a:solidFill>
              </a:rPr>
              <a:t>bestätigt. </a:t>
            </a:r>
            <a:r>
              <a:rPr lang="de-DE" sz="1400" dirty="0">
                <a:solidFill>
                  <a:schemeClr val="bg1"/>
                </a:solidFill>
                <a:hlinkClick r:id="rId2"/>
              </a:rPr>
              <a:t>Report des DTRA.</a:t>
            </a:r>
            <a:endParaRPr lang="de-DE" sz="1400" dirty="0">
              <a:solidFill>
                <a:schemeClr val="bg1"/>
              </a:solidFill>
            </a:endParaRPr>
          </a:p>
          <a:p>
            <a:pPr marL="0" indent="0" algn="just">
              <a:lnSpc>
                <a:spcPct val="100000"/>
              </a:lnSpc>
              <a:spcBef>
                <a:spcPts val="0"/>
              </a:spcBef>
              <a:spcAft>
                <a:spcPts val="1200"/>
              </a:spcAft>
              <a:buNone/>
            </a:pPr>
            <a:r>
              <a:rPr lang="de-DE" sz="1400" dirty="0" smtClean="0">
                <a:solidFill>
                  <a:schemeClr val="bg1"/>
                </a:solidFill>
              </a:rPr>
              <a:t>Das </a:t>
            </a:r>
            <a:r>
              <a:rPr lang="de-DE" sz="1400" dirty="0">
                <a:solidFill>
                  <a:schemeClr val="bg1"/>
                </a:solidFill>
              </a:rPr>
              <a:t>kanadische Verteidigungsministerium bringt in einer aktuellen Präsentation vom 7. November 2016 auf Folie 6 die Aussage: </a:t>
            </a:r>
            <a:r>
              <a:rPr lang="en-US" sz="1400" dirty="0">
                <a:solidFill>
                  <a:schemeClr val="bg1"/>
                </a:solidFill>
              </a:rPr>
              <a:t>The committee is aware of recent positive developments in developing low energy nuclear reactions (LENR), which produce ultraclean, low-cost renewable energy that have strong national security implications!</a:t>
            </a:r>
            <a:endParaRPr lang="de-DE" sz="1400" dirty="0">
              <a:solidFill>
                <a:schemeClr val="bg1"/>
              </a:solidFill>
            </a:endParaRPr>
          </a:p>
          <a:p>
            <a:pPr marL="0" indent="0">
              <a:lnSpc>
                <a:spcPct val="100000"/>
              </a:lnSpc>
              <a:spcBef>
                <a:spcPts val="0"/>
              </a:spcBef>
              <a:spcAft>
                <a:spcPts val="1200"/>
              </a:spcAft>
              <a:buNone/>
            </a:pPr>
            <a:r>
              <a:rPr lang="de-DE" sz="1400" dirty="0" smtClean="0">
                <a:solidFill>
                  <a:schemeClr val="bg1"/>
                </a:solidFill>
              </a:rPr>
              <a:t>Wem </a:t>
            </a:r>
            <a:r>
              <a:rPr lang="de-DE" sz="1400" dirty="0">
                <a:solidFill>
                  <a:schemeClr val="bg1"/>
                </a:solidFill>
              </a:rPr>
              <a:t>die vielen englischsprachigen Texte zu aufwändig sind, kann sich teilweise auch hier informieren: </a:t>
            </a:r>
            <a:r>
              <a:rPr lang="de-DE" sz="1400" dirty="0">
                <a:solidFill>
                  <a:schemeClr val="bg1"/>
                </a:solidFill>
                <a:hlinkClick r:id="rId3"/>
              </a:rPr>
              <a:t>https://</a:t>
            </a:r>
            <a:r>
              <a:rPr lang="de-DE" sz="1400" dirty="0" smtClean="0">
                <a:solidFill>
                  <a:schemeClr val="bg1"/>
                </a:solidFill>
                <a:hlinkClick r:id="rId3"/>
              </a:rPr>
              <a:t>thenewfire.wordpress.com/deutschland-und-lenr-nicht-zweckmasig/</a:t>
            </a:r>
            <a:r>
              <a:rPr lang="de-DE" sz="1400" dirty="0">
                <a:solidFill>
                  <a:schemeClr val="bg1"/>
                </a:solidFill>
              </a:rPr>
              <a:t> </a:t>
            </a:r>
            <a:r>
              <a:rPr lang="de-DE" sz="1400" dirty="0" smtClean="0">
                <a:solidFill>
                  <a:schemeClr val="bg1"/>
                </a:solidFill>
              </a:rPr>
              <a:t> oder </a:t>
            </a:r>
            <a:r>
              <a:rPr lang="de-DE" sz="1400" dirty="0" smtClean="0">
                <a:solidFill>
                  <a:schemeClr val="bg1"/>
                </a:solidFill>
                <a:hlinkClick r:id="rId4"/>
              </a:rPr>
              <a:t>http</a:t>
            </a:r>
            <a:r>
              <a:rPr lang="de-DE" sz="1400" dirty="0">
                <a:solidFill>
                  <a:schemeClr val="bg1"/>
                </a:solidFill>
                <a:hlinkClick r:id="rId4"/>
              </a:rPr>
              <a:t>://</a:t>
            </a:r>
            <a:r>
              <a:rPr lang="de-DE" sz="1400" dirty="0" smtClean="0">
                <a:solidFill>
                  <a:schemeClr val="bg1"/>
                </a:solidFill>
                <a:hlinkClick r:id="rId4"/>
              </a:rPr>
              <a:t>coldreaction.net/lenr-die-unendliche-und-saubere-energie-kommt-frueher-als-gedacht.html</a:t>
            </a:r>
            <a:endParaRPr lang="de-DE" sz="1400" dirty="0" smtClean="0">
              <a:solidFill>
                <a:schemeClr val="bg1"/>
              </a:solidFill>
            </a:endParaRPr>
          </a:p>
          <a:p>
            <a:pPr marL="0" indent="0">
              <a:lnSpc>
                <a:spcPct val="100000"/>
              </a:lnSpc>
              <a:spcBef>
                <a:spcPts val="0"/>
              </a:spcBef>
              <a:spcAft>
                <a:spcPts val="1200"/>
              </a:spcAft>
              <a:buNone/>
            </a:pPr>
            <a:r>
              <a:rPr lang="de-DE" sz="1400" dirty="0" smtClean="0">
                <a:solidFill>
                  <a:schemeClr val="bg1"/>
                </a:solidFill>
                <a:hlinkClick r:id="rId5"/>
              </a:rPr>
              <a:t>Bericht</a:t>
            </a:r>
            <a:r>
              <a:rPr lang="de-DE" sz="1400" dirty="0" smtClean="0">
                <a:solidFill>
                  <a:schemeClr val="bg1"/>
                </a:solidFill>
              </a:rPr>
              <a:t> des US NAVAL Institute zu LENR</a:t>
            </a:r>
          </a:p>
          <a:p>
            <a:pPr marL="0" indent="0">
              <a:lnSpc>
                <a:spcPct val="100000"/>
              </a:lnSpc>
              <a:spcBef>
                <a:spcPts val="0"/>
              </a:spcBef>
              <a:spcAft>
                <a:spcPts val="1200"/>
              </a:spcAft>
              <a:buNone/>
            </a:pPr>
            <a:r>
              <a:rPr lang="de-DE" sz="1400" dirty="0" smtClean="0">
                <a:solidFill>
                  <a:schemeClr val="bg1"/>
                </a:solidFill>
              </a:rPr>
              <a:t>Blackrock-Beurteilung vom Potential von LENR: </a:t>
            </a:r>
            <a:r>
              <a:rPr lang="de-DE" sz="1400" dirty="0" smtClean="0">
                <a:solidFill>
                  <a:schemeClr val="bg1"/>
                </a:solidFill>
                <a:sym typeface="Wingdings" panose="05000000000000000000" pitchFamily="2" charset="2"/>
              </a:rPr>
              <a:t>Seite </a:t>
            </a:r>
            <a:r>
              <a:rPr lang="de-DE" sz="1400" dirty="0" smtClean="0">
                <a:solidFill>
                  <a:schemeClr val="bg1"/>
                </a:solidFill>
              </a:rPr>
              <a:t>11</a:t>
            </a:r>
          </a:p>
          <a:p>
            <a:pPr marL="0" indent="0">
              <a:lnSpc>
                <a:spcPct val="100000"/>
              </a:lnSpc>
              <a:spcBef>
                <a:spcPts val="0"/>
              </a:spcBef>
              <a:spcAft>
                <a:spcPts val="1200"/>
              </a:spcAft>
              <a:buNone/>
            </a:pPr>
            <a:r>
              <a:rPr lang="de-DE" sz="1400" dirty="0" smtClean="0">
                <a:solidFill>
                  <a:schemeClr val="bg1"/>
                </a:solidFill>
                <a:hlinkClick r:id="rId6"/>
              </a:rPr>
              <a:t>https</a:t>
            </a:r>
            <a:r>
              <a:rPr lang="de-DE" sz="1400" dirty="0">
                <a:solidFill>
                  <a:schemeClr val="bg1"/>
                </a:solidFill>
                <a:hlinkClick r:id="rId6"/>
              </a:rPr>
              <a:t>://</a:t>
            </a:r>
            <a:r>
              <a:rPr lang="de-DE" sz="1400" dirty="0" smtClean="0">
                <a:solidFill>
                  <a:schemeClr val="bg1"/>
                </a:solidFill>
                <a:hlinkClick r:id="rId6"/>
              </a:rPr>
              <a:t>www.blackrock.com/investing/literature/whitepaper/us-shale-boom-us-version.pdf</a:t>
            </a:r>
            <a:endParaRPr lang="de-DE" sz="1400" dirty="0" smtClean="0">
              <a:solidFill>
                <a:schemeClr val="bg1"/>
              </a:solidFill>
            </a:endParaRPr>
          </a:p>
          <a:p>
            <a:pPr marL="0" indent="0">
              <a:lnSpc>
                <a:spcPct val="100000"/>
              </a:lnSpc>
              <a:spcBef>
                <a:spcPts val="0"/>
              </a:spcBef>
              <a:spcAft>
                <a:spcPts val="1200"/>
              </a:spcAft>
              <a:buNone/>
            </a:pPr>
            <a:r>
              <a:rPr lang="de-DE" sz="1400" dirty="0">
                <a:solidFill>
                  <a:schemeClr val="bg1"/>
                </a:solidFill>
              </a:rPr>
              <a:t>"Wir beobachten intensiv “</a:t>
            </a:r>
            <a:r>
              <a:rPr lang="de-DE" sz="1400" dirty="0" err="1">
                <a:solidFill>
                  <a:schemeClr val="bg1"/>
                </a:solidFill>
              </a:rPr>
              <a:t>start-ups</a:t>
            </a:r>
            <a:r>
              <a:rPr lang="de-DE" sz="1400" dirty="0" smtClean="0">
                <a:solidFill>
                  <a:schemeClr val="bg1"/>
                </a:solidFill>
              </a:rPr>
              <a:t>”, </a:t>
            </a:r>
            <a:r>
              <a:rPr lang="de-DE" sz="1400" dirty="0">
                <a:solidFill>
                  <a:schemeClr val="bg1"/>
                </a:solidFill>
              </a:rPr>
              <a:t>die mit neuen Technologien, wie der Niedrig-Energie </a:t>
            </a:r>
            <a:r>
              <a:rPr lang="de-DE" sz="1400" dirty="0" smtClean="0">
                <a:solidFill>
                  <a:schemeClr val="bg1"/>
                </a:solidFill>
              </a:rPr>
              <a:t>Nuklear-</a:t>
            </a:r>
            <a:r>
              <a:rPr lang="de-DE" sz="1400" dirty="0" err="1" smtClean="0">
                <a:solidFill>
                  <a:schemeClr val="bg1"/>
                </a:solidFill>
              </a:rPr>
              <a:t>Reak</a:t>
            </a:r>
            <a:r>
              <a:rPr lang="de-DE" sz="1400" dirty="0" smtClean="0">
                <a:solidFill>
                  <a:schemeClr val="bg1"/>
                </a:solidFill>
              </a:rPr>
              <a:t>-</a:t>
            </a:r>
            <a:r>
              <a:rPr lang="de-DE" sz="1400" dirty="0" err="1" smtClean="0">
                <a:solidFill>
                  <a:schemeClr val="bg1"/>
                </a:solidFill>
              </a:rPr>
              <a:t>tion</a:t>
            </a:r>
            <a:r>
              <a:rPr lang="de-DE" sz="1400" dirty="0" smtClean="0">
                <a:solidFill>
                  <a:schemeClr val="bg1"/>
                </a:solidFill>
              </a:rPr>
              <a:t> </a:t>
            </a:r>
            <a:r>
              <a:rPr lang="de-DE" sz="1400" dirty="0">
                <a:solidFill>
                  <a:schemeClr val="bg1"/>
                </a:solidFill>
              </a:rPr>
              <a:t>und Fusion experimentieren. </a:t>
            </a:r>
            <a:r>
              <a:rPr lang="de-DE" sz="1400" dirty="0" smtClean="0">
                <a:solidFill>
                  <a:schemeClr val="bg1"/>
                </a:solidFill>
              </a:rPr>
              <a:t>Falls erfolgreich, </a:t>
            </a:r>
            <a:r>
              <a:rPr lang="de-DE" sz="1400" dirty="0">
                <a:solidFill>
                  <a:schemeClr val="bg1"/>
                </a:solidFill>
              </a:rPr>
              <a:t>werden diese Bemühungen den Status-Quo komplett verändern und die traditionellen Energie-Produzenten schädigen. Menschen neigen dazu, zu überschätzen, was sich innerhalb eines Jahres tun kann, aber unterschätzen, was innerhalb einer Dekade passieren kann."</a:t>
            </a:r>
          </a:p>
        </p:txBody>
      </p:sp>
      <p:sp>
        <p:nvSpPr>
          <p:cNvPr id="4" name="Foliennummernplatzhalter 3"/>
          <p:cNvSpPr>
            <a:spLocks noGrp="1"/>
          </p:cNvSpPr>
          <p:nvPr>
            <p:ph type="sldNum" sz="quarter" idx="12"/>
          </p:nvPr>
        </p:nvSpPr>
        <p:spPr/>
        <p:txBody>
          <a:bodyPr/>
          <a:lstStyle/>
          <a:p>
            <a:fld id="{EFED3CB9-049B-4F4F-82D1-8A95299C975C}" type="slidenum">
              <a:rPr lang="en-US" smtClean="0"/>
              <a:pPr/>
              <a:t>7</a:t>
            </a:fld>
            <a:endParaRPr lang="en-US" dirty="0"/>
          </a:p>
        </p:txBody>
      </p:sp>
    </p:spTree>
    <p:extLst>
      <p:ext uri="{BB962C8B-B14F-4D97-AF65-F5344CB8AC3E}">
        <p14:creationId xmlns:p14="http://schemas.microsoft.com/office/powerpoint/2010/main" val="114079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Stellungnahme der kanadischen Regierung zu LENR</a:t>
            </a:r>
          </a:p>
        </p:txBody>
      </p:sp>
      <p:sp>
        <p:nvSpPr>
          <p:cNvPr id="3" name="Inhaltsplatzhalter 2"/>
          <p:cNvSpPr>
            <a:spLocks noGrp="1"/>
          </p:cNvSpPr>
          <p:nvPr>
            <p:ph idx="1"/>
          </p:nvPr>
        </p:nvSpPr>
        <p:spPr>
          <a:xfrm>
            <a:off x="157819" y="2132856"/>
            <a:ext cx="8986181" cy="4608512"/>
          </a:xfrm>
        </p:spPr>
        <p:txBody>
          <a:bodyPr>
            <a:noAutofit/>
          </a:bodyPr>
          <a:lstStyle/>
          <a:p>
            <a:pPr marL="0" indent="0" algn="just">
              <a:buNone/>
            </a:pPr>
            <a:r>
              <a:rPr lang="de-DE" sz="1400" dirty="0">
                <a:solidFill>
                  <a:schemeClr val="bg1"/>
                </a:solidFill>
              </a:rPr>
              <a:t>Die </a:t>
            </a:r>
            <a:r>
              <a:rPr lang="de-DE" sz="1400" u="sng" dirty="0">
                <a:solidFill>
                  <a:schemeClr val="bg1"/>
                </a:solidFill>
              </a:rPr>
              <a:t>Kanadische Regierung</a:t>
            </a:r>
            <a:r>
              <a:rPr lang="de-DE" sz="1400" dirty="0">
                <a:solidFill>
                  <a:schemeClr val="bg1"/>
                </a:solidFill>
              </a:rPr>
              <a:t> (das Verteidigungsministerium) hat im Dezember 2014 eine </a:t>
            </a:r>
            <a:r>
              <a:rPr lang="de-DE" sz="1400" dirty="0" smtClean="0">
                <a:solidFill>
                  <a:schemeClr val="bg1"/>
                </a:solidFill>
              </a:rPr>
              <a:t>wissenschaftliche </a:t>
            </a:r>
            <a:r>
              <a:rPr lang="de-DE" sz="1400" dirty="0">
                <a:solidFill>
                  <a:schemeClr val="bg1"/>
                </a:solidFill>
              </a:rPr>
              <a:t>Studie veröffentlicht:</a:t>
            </a:r>
          </a:p>
          <a:p>
            <a:pPr marL="0" indent="0" algn="just">
              <a:buNone/>
            </a:pPr>
            <a:r>
              <a:rPr lang="en-US" sz="1400" b="1" dirty="0" smtClean="0">
                <a:solidFill>
                  <a:schemeClr val="bg1"/>
                </a:solidFill>
                <a:hlinkClick r:id="rId2"/>
              </a:rPr>
              <a:t>Evidence </a:t>
            </a:r>
            <a:r>
              <a:rPr lang="en-US" sz="1400" b="1" dirty="0">
                <a:solidFill>
                  <a:schemeClr val="bg1"/>
                </a:solidFill>
                <a:hlinkClick r:id="rId2"/>
              </a:rPr>
              <a:t>base for the development of an enduring DND/CAF Operational Energy Strategy (DOES) </a:t>
            </a:r>
            <a:endParaRPr lang="en-US" sz="1400" b="1" dirty="0">
              <a:solidFill>
                <a:schemeClr val="bg1"/>
              </a:solidFill>
            </a:endParaRPr>
          </a:p>
          <a:p>
            <a:pPr marL="0" indent="0">
              <a:buNone/>
            </a:pPr>
            <a:r>
              <a:rPr lang="en-US" sz="1400" dirty="0">
                <a:solidFill>
                  <a:schemeClr val="bg1"/>
                </a:solidFill>
              </a:rPr>
              <a:t>(</a:t>
            </a:r>
            <a:r>
              <a:rPr lang="de-DE" sz="1400" dirty="0">
                <a:solidFill>
                  <a:schemeClr val="bg1"/>
                </a:solidFill>
              </a:rPr>
              <a:t>Verlinkung zur Studie im Internet</a:t>
            </a:r>
            <a:r>
              <a:rPr lang="en-US" sz="1400" dirty="0">
                <a:solidFill>
                  <a:schemeClr val="bg1"/>
                </a:solidFill>
              </a:rPr>
              <a:t>, </a:t>
            </a:r>
            <a:r>
              <a:rPr lang="de-DE" sz="1400" dirty="0">
                <a:solidFill>
                  <a:schemeClr val="bg1"/>
                </a:solidFill>
              </a:rPr>
              <a:t>DRDC-RDDC-2014-R65</a:t>
            </a:r>
            <a:r>
              <a:rPr lang="en-US" sz="1400" dirty="0">
                <a:solidFill>
                  <a:schemeClr val="bg1"/>
                </a:solidFill>
              </a:rPr>
              <a:t>)</a:t>
            </a:r>
          </a:p>
          <a:p>
            <a:pPr marL="0" indent="0">
              <a:buNone/>
            </a:pPr>
            <a:r>
              <a:rPr lang="en-US" sz="100" dirty="0">
                <a:solidFill>
                  <a:schemeClr val="bg1"/>
                </a:solidFill>
              </a:rPr>
              <a:t/>
            </a:r>
            <a:br>
              <a:rPr lang="en-US" sz="100" dirty="0">
                <a:solidFill>
                  <a:schemeClr val="bg1"/>
                </a:solidFill>
              </a:rPr>
            </a:br>
            <a:r>
              <a:rPr lang="de-DE" sz="1400" dirty="0">
                <a:solidFill>
                  <a:schemeClr val="bg1"/>
                </a:solidFill>
              </a:rPr>
              <a:t>Kernsatz der von der kanadischen Regierung veröffentlichten wissenschaftlichen Studie: </a:t>
            </a:r>
            <a:r>
              <a:rPr lang="de-DE" sz="1400" b="1" i="1" dirty="0">
                <a:solidFill>
                  <a:srgbClr val="FF0000"/>
                </a:solidFill>
              </a:rPr>
              <a:t>Angesichts solch akkumulierter Beweise ist es unvernünftig zu behaupten: LENR sei nicht real, weil es keine Theorie gibt, um diesen Effekt zu erklären.</a:t>
            </a:r>
            <a:r>
              <a:rPr lang="de-DE" sz="1400" i="1" dirty="0">
                <a:solidFill>
                  <a:schemeClr val="bg1"/>
                </a:solidFill>
              </a:rPr>
              <a:t> (Seite 130) original: </a:t>
            </a:r>
            <a:r>
              <a:rPr lang="en-US" sz="1400" dirty="0">
                <a:solidFill>
                  <a:srgbClr val="0066FF"/>
                </a:solidFill>
              </a:rPr>
              <a:t>Based on such accumulated evidences it is unreasonable to deny that LENR is real and to say that it can't happen because there is no theory to explain it</a:t>
            </a:r>
            <a:r>
              <a:rPr lang="en-US" sz="1400" dirty="0" smtClean="0">
                <a:solidFill>
                  <a:srgbClr val="0066FF"/>
                </a:solidFill>
              </a:rPr>
              <a:t>. </a:t>
            </a:r>
            <a:r>
              <a:rPr lang="de-DE" sz="1400" dirty="0" smtClean="0">
                <a:solidFill>
                  <a:schemeClr val="bg1"/>
                </a:solidFill>
              </a:rPr>
              <a:t>Das </a:t>
            </a:r>
            <a:r>
              <a:rPr lang="de-DE" sz="1400" dirty="0">
                <a:solidFill>
                  <a:schemeClr val="bg1"/>
                </a:solidFill>
              </a:rPr>
              <a:t>Thema LENR wird in dieser Studie auf den Seiten 41-45 und 129-132 behandelt.</a:t>
            </a:r>
          </a:p>
          <a:p>
            <a:pPr marL="0" indent="0">
              <a:buNone/>
            </a:pPr>
            <a:r>
              <a:rPr lang="de-DE" sz="1400" dirty="0" smtClean="0">
                <a:solidFill>
                  <a:schemeClr val="bg1"/>
                </a:solidFill>
                <a:hlinkClick r:id="rId3"/>
              </a:rPr>
              <a:t>Rede </a:t>
            </a:r>
            <a:r>
              <a:rPr lang="de-DE" sz="1400" dirty="0">
                <a:solidFill>
                  <a:schemeClr val="bg1"/>
                </a:solidFill>
                <a:hlinkClick r:id="rId3"/>
              </a:rPr>
              <a:t>des ehemaligen kanadischen Verteidigungsministers Paul Hellyer</a:t>
            </a:r>
            <a:r>
              <a:rPr lang="de-DE" sz="1400" dirty="0">
                <a:solidFill>
                  <a:schemeClr val="bg1"/>
                </a:solidFill>
              </a:rPr>
              <a:t> mit der Bestätigung  von LENR. Übersetzung auf coldreaction.net:</a:t>
            </a:r>
          </a:p>
          <a:p>
            <a:pPr marL="0" indent="0">
              <a:buNone/>
            </a:pPr>
            <a:r>
              <a:rPr lang="de-DE" sz="1400" dirty="0">
                <a:solidFill>
                  <a:schemeClr val="bg1"/>
                </a:solidFill>
              </a:rPr>
              <a:t>"Wir machen uns viele Gedanken über die Rettung unseres Planeten - und dies ist möglich. Wir haben nur wenige Jahre dazu Zeit, manche sagen vier Jahre, andere zehn Jahre um diese Schlacht zu gewinnen. Wir haben die Technologie, die Technologie für die Kalte Fusion existiert, wir müssen sie nicht erfinden, sie ist vorhanden. Alles was wir tun </a:t>
            </a:r>
            <a:r>
              <a:rPr lang="de-DE" sz="1400" dirty="0" smtClean="0">
                <a:solidFill>
                  <a:schemeClr val="bg1"/>
                </a:solidFill>
              </a:rPr>
              <a:t>müssen, </a:t>
            </a:r>
            <a:r>
              <a:rPr lang="de-DE" sz="1400" dirty="0">
                <a:solidFill>
                  <a:schemeClr val="bg1"/>
                </a:solidFill>
              </a:rPr>
              <a:t>ist sie zu nutzen. Wir müssen jetzt das Gegenteil von dem tun, was wir im zweiten Weltkrieg getan haben. Damals haben wir alle Fabriken, die zuvor Autos, Haushaltsgeräte und dergleichen hergestellt haben, genutzt, um Kriegsgüter herzustellen. So konnten wir den Krieg gewinnen. Heute müssen wir es umgekehrt machen:  Wir müssen jetzt alles tun, um diese kleinen Geräte herzustellen, die sie in ihr Auto, ihren Traktor</a:t>
            </a:r>
            <a:r>
              <a:rPr lang="de-DE" sz="1400" dirty="0"/>
              <a:t>, </a:t>
            </a:r>
            <a:r>
              <a:rPr lang="de-DE" sz="1200" dirty="0"/>
              <a:t>ihr Flugzeug, ihr Schiff oder ihr Haus einbauen können und die ihnen jegliche Energie liefern können, die sie benötigen." </a:t>
            </a:r>
          </a:p>
        </p:txBody>
      </p:sp>
      <p:sp>
        <p:nvSpPr>
          <p:cNvPr id="4" name="Foliennummernplatzhalter 3"/>
          <p:cNvSpPr>
            <a:spLocks noGrp="1"/>
          </p:cNvSpPr>
          <p:nvPr>
            <p:ph type="sldNum" sz="quarter" idx="12"/>
          </p:nvPr>
        </p:nvSpPr>
        <p:spPr/>
        <p:txBody>
          <a:bodyPr/>
          <a:lstStyle/>
          <a:p>
            <a:fld id="{EFED3CB9-049B-4F4F-82D1-8A95299C975C}" type="slidenum">
              <a:rPr lang="en-US" smtClean="0"/>
              <a:pPr/>
              <a:t>8</a:t>
            </a:fld>
            <a:endParaRPr lang="en-US" dirty="0"/>
          </a:p>
        </p:txBody>
      </p:sp>
    </p:spTree>
    <p:extLst>
      <p:ext uri="{BB962C8B-B14F-4D97-AF65-F5344CB8AC3E}">
        <p14:creationId xmlns:p14="http://schemas.microsoft.com/office/powerpoint/2010/main" val="571334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53228"/>
            <a:ext cx="7248661" cy="1080938"/>
          </a:xfrm>
        </p:spPr>
        <p:txBody>
          <a:bodyPr>
            <a:normAutofit/>
          </a:bodyPr>
          <a:lstStyle/>
          <a:p>
            <a:r>
              <a:rPr lang="de-DE" sz="2400" dirty="0"/>
              <a:t>83 Teilnehmer der 18</a:t>
            </a:r>
            <a:r>
              <a:rPr lang="de-DE" sz="2400" dirty="0" smtClean="0"/>
              <a:t>. und 19. </a:t>
            </a:r>
            <a:r>
              <a:rPr lang="de-DE" sz="2400" dirty="0"/>
              <a:t>internationalen Konferenz für “Kalte Fusion”</a:t>
            </a:r>
          </a:p>
        </p:txBody>
      </p:sp>
      <p:sp>
        <p:nvSpPr>
          <p:cNvPr id="4" name="Foliennummernplatzhalter 3"/>
          <p:cNvSpPr>
            <a:spLocks noGrp="1"/>
          </p:cNvSpPr>
          <p:nvPr>
            <p:ph type="sldNum" sz="quarter" idx="12"/>
          </p:nvPr>
        </p:nvSpPr>
        <p:spPr/>
        <p:txBody>
          <a:bodyPr/>
          <a:lstStyle/>
          <a:p>
            <a:fld id="{EFED3CB9-049B-4F4F-82D1-8A95299C975C}" type="slidenum">
              <a:rPr lang="en-US" smtClean="0"/>
              <a:pPr/>
              <a:t>9</a:t>
            </a:fld>
            <a:endParaRPr lang="en-US" dirty="0"/>
          </a:p>
        </p:txBody>
      </p:sp>
      <p:pic>
        <p:nvPicPr>
          <p:cNvPr id="6" name="Picture 2" descr="K:\Babylonisch zionistische Weltordnung und Verschwörungen 2015_12\Freie Energie\LENR\Bilder\007_02.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265"/>
          <a:stretch/>
        </p:blipFill>
        <p:spPr bwMode="auto">
          <a:xfrm>
            <a:off x="4599597" y="3876699"/>
            <a:ext cx="4226630" cy="2648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Babylonisch zionistische Weltordnung und Verschwörungen 2015_12\Freie Energie\LENR\Bilder\007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64904"/>
            <a:ext cx="4230772" cy="2766007"/>
          </a:xfrm>
          <a:prstGeom prst="rect">
            <a:avLst/>
          </a:prstGeom>
          <a:noFill/>
          <a:extLst>
            <a:ext uri="{909E8E84-426E-40DD-AFC4-6F175D3DCCD1}">
              <a14:hiddenFill xmlns:a14="http://schemas.microsoft.com/office/drawing/2010/main">
                <a:solidFill>
                  <a:srgbClr val="FFFFFF"/>
                </a:solidFill>
              </a14:hiddenFill>
            </a:ext>
          </a:extLst>
        </p:spPr>
      </p:pic>
      <p:sp>
        <p:nvSpPr>
          <p:cNvPr id="8" name="_h2"/>
          <p:cNvSpPr txBox="1">
            <a:spLocks/>
          </p:cNvSpPr>
          <p:nvPr/>
        </p:nvSpPr>
        <p:spPr bwMode="gray">
          <a:xfrm>
            <a:off x="446100" y="2161131"/>
            <a:ext cx="3981884" cy="336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de-DE" dirty="0" smtClean="0">
                <a:solidFill>
                  <a:schemeClr val="bg1"/>
                </a:solidFill>
              </a:rPr>
              <a:t>aus insgesamt 26 Ländern</a:t>
            </a:r>
          </a:p>
        </p:txBody>
      </p:sp>
      <p:sp>
        <p:nvSpPr>
          <p:cNvPr id="9" name="_h2"/>
          <p:cNvSpPr txBox="1">
            <a:spLocks/>
          </p:cNvSpPr>
          <p:nvPr/>
        </p:nvSpPr>
        <p:spPr bwMode="gray">
          <a:xfrm>
            <a:off x="5004048" y="3429000"/>
            <a:ext cx="3617660" cy="336244"/>
          </a:xfrm>
          <a:prstGeom prst="rect">
            <a:avLst/>
          </a:prstGeom>
        </p:spPr>
        <p:txBody>
          <a:bodyPr vert="horz" lIns="0" tIns="0" rIns="0" bIns="0" rtlCol="0" anchor="t" anchorCtr="0">
            <a:noAutofit/>
          </a:bodyPr>
          <a:lstStyle>
            <a:lvl1pPr marL="0" indent="0" algn="l" defTabSz="914400" rtl="0" eaLnBrk="1" latinLnBrk="0" hangingPunct="1">
              <a:spcBef>
                <a:spcPts val="432"/>
              </a:spcBef>
              <a:spcAft>
                <a:spcPts val="0"/>
              </a:spcAft>
              <a:buFont typeface="Wingdings" pitchFamily="2" charset="2"/>
              <a:buNone/>
              <a:defRPr sz="20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Font typeface="Symbol" pitchFamily="18"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dirty="0" smtClean="0">
                <a:solidFill>
                  <a:schemeClr val="bg1"/>
                </a:solidFill>
              </a:rPr>
              <a:t>(ICCF 19 </a:t>
            </a:r>
            <a:r>
              <a:rPr lang="de-DE" dirty="0" smtClean="0">
                <a:solidFill>
                  <a:schemeClr val="bg1"/>
                </a:solidFill>
                <a:hlinkClick r:id="rId4"/>
              </a:rPr>
              <a:t>2015: 564 Teilnehmer</a:t>
            </a:r>
            <a:r>
              <a:rPr lang="de-DE" dirty="0" smtClean="0">
                <a:solidFill>
                  <a:schemeClr val="bg1"/>
                </a:solidFill>
              </a:rPr>
              <a:t>)</a:t>
            </a:r>
          </a:p>
        </p:txBody>
      </p:sp>
    </p:spTree>
    <p:extLst>
      <p:ext uri="{BB962C8B-B14F-4D97-AF65-F5344CB8AC3E}">
        <p14:creationId xmlns:p14="http://schemas.microsoft.com/office/powerpoint/2010/main" val="316566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m">
  <a:themeElements>
    <a:clrScheme name="Benutzerdefiniert 4">
      <a:dk1>
        <a:sysClr val="windowText" lastClr="000000"/>
      </a:dk1>
      <a:lt1>
        <a:sysClr val="window" lastClr="FFFFFF"/>
      </a:lt1>
      <a:dk2>
        <a:srgbClr val="9D360E"/>
      </a:dk2>
      <a:lt2>
        <a:srgbClr val="E7E6E6"/>
      </a:lt2>
      <a:accent1>
        <a:srgbClr val="70B7FF"/>
      </a:accent1>
      <a:accent2>
        <a:srgbClr val="C1B56B"/>
      </a:accent2>
      <a:accent3>
        <a:srgbClr val="4BAF73"/>
      </a:accent3>
      <a:accent4>
        <a:srgbClr val="5AA6C0"/>
      </a:accent4>
      <a:accent5>
        <a:srgbClr val="D17DF9"/>
      </a:accent5>
      <a:accent6>
        <a:srgbClr val="CCECFF"/>
      </a:accent6>
      <a:hlink>
        <a:srgbClr val="BF0000"/>
      </a:hlink>
      <a:folHlink>
        <a:srgbClr val="9E5B00"/>
      </a:folHlink>
    </a:clrScheme>
    <a:fontScheme name="Berlim">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E894DD-9D5E-4E7F-88D8-0D1ACF77CD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2197</Words>
  <Application>Microsoft Office PowerPoint</Application>
  <PresentationFormat>Bildschirmpräsentation (4:3)</PresentationFormat>
  <Paragraphs>291</Paragraphs>
  <Slides>29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Bradley Hand ITC</vt:lpstr>
      <vt:lpstr>Calibri</vt:lpstr>
      <vt:lpstr>Trebuchet MS</vt:lpstr>
      <vt:lpstr>Wingdings</vt:lpstr>
      <vt:lpstr>Berlim</vt:lpstr>
      <vt:lpstr>PowerPoint-Präsentation</vt:lpstr>
      <vt:lpstr>Aussagen zu einer begonnenen Energierevolution</vt:lpstr>
      <vt:lpstr>Die 3 Formen der Atom- oder Kernkraft</vt:lpstr>
      <vt:lpstr>Vor- und Nachteile? von LENR / Transmutation</vt:lpstr>
      <vt:lpstr>Vorstellung dieser Technologie am 3.6.2013 im EU-Parlament (vor 5,5 Jahren)</vt:lpstr>
      <vt:lpstr>Vorstellung von Brillouin Reaktor am 18.11.2015 vor dem US-Kongress</vt:lpstr>
      <vt:lpstr>Stellungnahme des kanadischen und des US-Verteidigungsministeriums, sowie von Blackrock</vt:lpstr>
      <vt:lpstr>Stellungnahme der kanadischen Regierung zu LENR</vt:lpstr>
      <vt:lpstr>83 Teilnehmer der 18. und 19. internationalen Konferenz für “Kalte Fusion”</vt:lpstr>
      <vt:lpstr>Teilnehmer der 20. internationalen Konferenz für “Kalte Fusion”</vt:lpstr>
      <vt:lpstr>Teilnehmer der 21. internationalen Konferenz für “Kalte Fusion”, Präsentationen, Videos</vt:lpstr>
      <vt:lpstr>25. Weltkonferenz für saubere Energie </vt:lpstr>
      <vt:lpstr>Ein paar Worte zu LENR-Theorien</vt:lpstr>
      <vt:lpstr>LENR-Veröffentlichungen und Theorien</vt:lpstr>
      <vt:lpstr>LENR-Veröffentlichungen und Theorien</vt:lpstr>
      <vt:lpstr>NASA Langley Research Center</vt:lpstr>
      <vt:lpstr>LENR Industrialisierung</vt:lpstr>
      <vt:lpstr>LENR Industrialisierung</vt:lpstr>
      <vt:lpstr>LENR Industrialisierung</vt:lpstr>
      <vt:lpstr>LENR Industrialisierung</vt:lpstr>
      <vt:lpstr>LENR - Staatliche Forschungsverbünde</vt:lpstr>
      <vt:lpstr>LENR Prototypen und erste Kundenapplikation</vt:lpstr>
      <vt:lpstr>Suncell-Prototyp von Brilliant Light Power </vt:lpstr>
      <vt:lpstr>LENR Patentoffenlegung</vt:lpstr>
      <vt:lpstr>LENR - mobile Einsatzfelder</vt:lpstr>
      <vt:lpstr>LENR – Automobil- und LKW-Applikation</vt:lpstr>
      <vt:lpstr>LENR – Entseuchung nuklearen Abfalles</vt:lpstr>
      <vt:lpstr>Zeitachse Industrialisierung</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2015-10-06T13:22:01Z</dcterms:created>
  <dcterms:modified xsi:type="dcterms:W3CDTF">2019-03-20T10:03:06Z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TC020116629991</vt:lpwstr>
  </property>
</Properties>
</file>